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435" r:id="rId2"/>
    <p:sldId id="513" r:id="rId3"/>
    <p:sldId id="538" r:id="rId4"/>
    <p:sldId id="339" r:id="rId5"/>
    <p:sldId id="490" r:id="rId6"/>
    <p:sldId id="327" r:id="rId7"/>
    <p:sldId id="559" r:id="rId8"/>
    <p:sldId id="378" r:id="rId9"/>
    <p:sldId id="379" r:id="rId10"/>
    <p:sldId id="372" r:id="rId11"/>
    <p:sldId id="375" r:id="rId12"/>
    <p:sldId id="398" r:id="rId13"/>
    <p:sldId id="377" r:id="rId14"/>
    <p:sldId id="321" r:id="rId15"/>
    <p:sldId id="491" r:id="rId16"/>
    <p:sldId id="357" r:id="rId17"/>
    <p:sldId id="363" r:id="rId18"/>
    <p:sldId id="347" r:id="rId19"/>
    <p:sldId id="1055" r:id="rId20"/>
    <p:sldId id="483" r:id="rId21"/>
    <p:sldId id="517" r:id="rId22"/>
    <p:sldId id="560" r:id="rId23"/>
    <p:sldId id="561" r:id="rId24"/>
    <p:sldId id="356" r:id="rId25"/>
    <p:sldId id="403" r:id="rId26"/>
    <p:sldId id="562" r:id="rId27"/>
    <p:sldId id="563" r:id="rId28"/>
    <p:sldId id="479" r:id="rId29"/>
    <p:sldId id="564" r:id="rId30"/>
    <p:sldId id="474" r:id="rId31"/>
    <p:sldId id="541" r:id="rId32"/>
    <p:sldId id="500" r:id="rId33"/>
    <p:sldId id="539" r:id="rId34"/>
    <p:sldId id="543" r:id="rId35"/>
    <p:sldId id="555" r:id="rId36"/>
    <p:sldId id="501" r:id="rId37"/>
    <p:sldId id="548" r:id="rId38"/>
    <p:sldId id="547" r:id="rId39"/>
    <p:sldId id="506" r:id="rId40"/>
    <p:sldId id="422" r:id="rId41"/>
    <p:sldId id="1027" r:id="rId42"/>
    <p:sldId id="1030" r:id="rId43"/>
    <p:sldId id="1028" r:id="rId44"/>
    <p:sldId id="1000" r:id="rId45"/>
    <p:sldId id="1002" r:id="rId46"/>
    <p:sldId id="514" r:id="rId47"/>
    <p:sldId id="558" r:id="rId48"/>
    <p:sldId id="518" r:id="rId49"/>
    <p:sldId id="549" r:id="rId50"/>
    <p:sldId id="52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29" autoAdjust="0"/>
    <p:restoredTop sz="72843" autoAdjust="0"/>
  </p:normalViewPr>
  <p:slideViewPr>
    <p:cSldViewPr snapToGrid="0">
      <p:cViewPr varScale="1">
        <p:scale>
          <a:sx n="61" d="100"/>
          <a:sy n="61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 dirty="0"/>
            <a:t>Conditional Sequence Generation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C38580B-91C9-45B0-B628-D8F31C6C8ECB}">
      <dgm:prSet phldrT="[文字]" custT="1"/>
      <dgm:spPr/>
      <dgm:t>
        <a:bodyPr/>
        <a:lstStyle/>
        <a:p>
          <a:r>
            <a:rPr lang="en-US" altLang="zh-TW" sz="2800" dirty="0"/>
            <a:t>RL (human feedback)</a:t>
          </a:r>
          <a:endParaRPr lang="zh-TW" altLang="en-US" sz="2800" dirty="0"/>
        </a:p>
      </dgm:t>
    </dgm:pt>
    <dgm:pt modelId="{48F7F7EA-A827-4F0F-895D-8507A6BF0C50}" type="par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231F7478-2233-4881-AE41-4A8FBC35903D}" type="sib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38272D8F-583B-47FD-BD19-6ECB9D811EC6}">
      <dgm:prSet phldrT="[文字]" custT="1"/>
      <dgm:spPr/>
      <dgm:t>
        <a:bodyPr/>
        <a:lstStyle/>
        <a:p>
          <a:r>
            <a:rPr lang="en-US" altLang="zh-TW" sz="2800" dirty="0"/>
            <a:t>GAN (discriminator feedback)</a:t>
          </a:r>
          <a:endParaRPr lang="zh-TW" altLang="en-US" sz="2800" dirty="0"/>
        </a:p>
      </dgm:t>
    </dgm:pt>
    <dgm:pt modelId="{24B68B60-2D32-4722-9CD7-DDAD22B2EC11}" type="par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C5CF170C-1893-4E2C-A344-68FB113F86FA}" type="sib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1BD85FFE-12BA-47B5-8E8F-3CE43BB64597}">
      <dgm:prSet phldrT="[文字]" custT="1"/>
      <dgm:spPr/>
      <dgm:t>
        <a:bodyPr/>
        <a:lstStyle/>
        <a:p>
          <a:r>
            <a:rPr lang="en-US" altLang="zh-TW" sz="2800" dirty="0"/>
            <a:t>Unsupervised Abstractive Summarization</a:t>
          </a:r>
          <a:endParaRPr lang="zh-TW" altLang="en-US" sz="2800" dirty="0"/>
        </a:p>
      </dgm:t>
    </dgm:pt>
    <dgm:pt modelId="{B4466FA3-0B98-406E-9526-4C077BEB61DF}" type="par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DD8B8A41-21F9-45A6-A976-7887DFA53F27}" type="sib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AFFCB9F6-945B-4ADE-B323-0D6DC4C0EE6C}">
      <dgm:prSet phldrT="[文字]" custT="1"/>
      <dgm:spPr/>
      <dgm:t>
        <a:bodyPr/>
        <a:lstStyle/>
        <a:p>
          <a:r>
            <a:rPr lang="en-US" altLang="zh-TW" sz="2800" dirty="0"/>
            <a:t>Unsupervised Conditional Sequence Generation</a:t>
          </a:r>
          <a:endParaRPr lang="zh-TW" altLang="en-US" sz="2800" dirty="0"/>
        </a:p>
      </dgm:t>
    </dgm:pt>
    <dgm:pt modelId="{21E1B4A4-A383-4D73-AB3F-80BC72211AD0}" type="par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07B69AC4-0433-4581-AAF5-2CD7F8843C40}" type="sib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B5CB13AD-CE0D-48D5-9C1F-A1441A17608E}">
      <dgm:prSet phldrT="[文字]" custT="1"/>
      <dgm:spPr/>
      <dgm:t>
        <a:bodyPr/>
        <a:lstStyle/>
        <a:p>
          <a:endParaRPr lang="zh-TW" altLang="en-US" sz="2800" dirty="0"/>
        </a:p>
      </dgm:t>
    </dgm:pt>
    <dgm:pt modelId="{872626B6-0298-42DA-A277-2FCAB88965F0}" type="par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AFF63A30-92BE-4335-9CEB-4203DBF27ECF}" type="sib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72E2AE78-00DF-40D7-AAF0-14F3CDB3C6EB}">
      <dgm:prSet phldrT="[文字]" custT="1"/>
      <dgm:spPr/>
      <dgm:t>
        <a:bodyPr/>
        <a:lstStyle/>
        <a:p>
          <a:r>
            <a:rPr lang="en-US" altLang="zh-TW" sz="2800" dirty="0"/>
            <a:t>Text Style Transfer</a:t>
          </a:r>
          <a:endParaRPr lang="zh-TW" altLang="en-US" sz="2800" dirty="0"/>
        </a:p>
      </dgm:t>
    </dgm:pt>
    <dgm:pt modelId="{A60020ED-F5A7-431A-88A4-1DDDADF922FB}" type="par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69C0AD63-07D0-40F7-A026-458BB657ED74}" type="sib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27279EFF-C0F3-44DF-85D3-0521FEEB5806}" type="pres">
      <dgm:prSet presAssocID="{AFFCB9F6-945B-4ADE-B323-0D6DC4C0E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9CFBF4-12AB-44C2-A6A6-57606180E3F2}" type="pres">
      <dgm:prSet presAssocID="{AFFCB9F6-945B-4ADE-B323-0D6DC4C0EE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9ADC00-7869-4468-9CA2-7B9E61057C18}" srcId="{AFFCB9F6-945B-4ADE-B323-0D6DC4C0EE6C}" destId="{72E2AE78-00DF-40D7-AAF0-14F3CDB3C6EB}" srcOrd="0" destOrd="0" parTransId="{A60020ED-F5A7-431A-88A4-1DDDADF922FB}" sibTransId="{69C0AD63-07D0-40F7-A026-458BB657ED74}"/>
    <dgm:cxn modelId="{956DF808-CB91-4F75-B5CB-4A4745EA3605}" type="presOf" srcId="{72E2AE78-00DF-40D7-AAF0-14F3CDB3C6EB}" destId="{689CFBF4-12AB-44C2-A6A6-57606180E3F2}" srcOrd="0" destOrd="0" presId="urn:microsoft.com/office/officeart/2005/8/layout/vList2"/>
    <dgm:cxn modelId="{1CE4EB27-225E-4FE4-BDE2-784D878956AE}" type="presOf" srcId="{BC38580B-91C9-45B0-B628-D8F31C6C8ECB}" destId="{B708CFD9-A96F-4DE7-8E01-F2835461154C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C74F632E-9DAD-4145-8004-84F293A08F73}" srcId="{C42AE10E-2FC1-4217-B283-9A8DAC172CA6}" destId="{AFFCB9F6-945B-4ADE-B323-0D6DC4C0EE6C}" srcOrd="1" destOrd="0" parTransId="{21E1B4A4-A383-4D73-AB3F-80BC72211AD0}" sibTransId="{07B69AC4-0433-4581-AAF5-2CD7F8843C40}"/>
    <dgm:cxn modelId="{7DD8F632-67B8-42FD-93EA-D9C05760BE40}" srcId="{898C9902-DBF9-450C-86C4-51E2C191CB3F}" destId="{38272D8F-583B-47FD-BD19-6ECB9D811EC6}" srcOrd="1" destOrd="0" parTransId="{24B68B60-2D32-4722-9CD7-DDAD22B2EC11}" sibTransId="{C5CF170C-1893-4E2C-A344-68FB113F86FA}"/>
    <dgm:cxn modelId="{F9327444-2360-4D00-A2D6-041D853E999B}" type="presOf" srcId="{38272D8F-583B-47FD-BD19-6ECB9D811EC6}" destId="{B708CFD9-A96F-4DE7-8E01-F2835461154C}" srcOrd="0" destOrd="1" presId="urn:microsoft.com/office/officeart/2005/8/layout/vList2"/>
    <dgm:cxn modelId="{632B9A5D-B151-4A31-B764-080B28E916EC}" type="presOf" srcId="{B5CB13AD-CE0D-48D5-9C1F-A1441A17608E}" destId="{689CFBF4-12AB-44C2-A6A6-57606180E3F2}" srcOrd="0" destOrd="2" presId="urn:microsoft.com/office/officeart/2005/8/layout/vList2"/>
    <dgm:cxn modelId="{78B16E7F-C1C8-4BC4-A539-CCB46232E743}" srcId="{898C9902-DBF9-450C-86C4-51E2C191CB3F}" destId="{BC38580B-91C9-45B0-B628-D8F31C6C8ECB}" srcOrd="0" destOrd="0" parTransId="{48F7F7EA-A827-4F0F-895D-8507A6BF0C50}" sibTransId="{231F7478-2233-4881-AE41-4A8FBC35903D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9CDDC69B-ED70-48AF-8858-7BAB8402963C}" srcId="{AFFCB9F6-945B-4ADE-B323-0D6DC4C0EE6C}" destId="{B5CB13AD-CE0D-48D5-9C1F-A1441A17608E}" srcOrd="2" destOrd="0" parTransId="{872626B6-0298-42DA-A277-2FCAB88965F0}" sibTransId="{AFF63A30-92BE-4335-9CEB-4203DBF27ECF}"/>
    <dgm:cxn modelId="{82C829AD-33B3-419A-96CA-CBA621E45816}" type="presOf" srcId="{1BD85FFE-12BA-47B5-8E8F-3CE43BB64597}" destId="{689CFBF4-12AB-44C2-A6A6-57606180E3F2}" srcOrd="0" destOrd="1" presId="urn:microsoft.com/office/officeart/2005/8/layout/vList2"/>
    <dgm:cxn modelId="{87BDEBC2-9237-4ACF-849F-638088FD7D9B}" type="presOf" srcId="{AFFCB9F6-945B-4ADE-B323-0D6DC4C0EE6C}" destId="{27279EFF-C0F3-44DF-85D3-0521FEEB5806}" srcOrd="0" destOrd="0" presId="urn:microsoft.com/office/officeart/2005/8/layout/vList2"/>
    <dgm:cxn modelId="{41D468D8-8BB8-4425-A71D-3F08AF9587E9}" srcId="{AFFCB9F6-945B-4ADE-B323-0D6DC4C0EE6C}" destId="{1BD85FFE-12BA-47B5-8E8F-3CE43BB64597}" srcOrd="1" destOrd="0" parTransId="{B4466FA3-0B98-406E-9526-4C077BEB61DF}" sibTransId="{DD8B8A41-21F9-45A6-A976-7887DFA53F27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1A9D7AD7-6DB3-4593-94FB-3B9DBF4AD69F}" type="presParOf" srcId="{92C14E10-930A-4454-827E-9E941CA366A1}" destId="{27279EFF-C0F3-44DF-85D3-0521FEEB5806}" srcOrd="2" destOrd="0" presId="urn:microsoft.com/office/officeart/2005/8/layout/vList2"/>
    <dgm:cxn modelId="{09849097-B355-4FCC-A941-C857C6C66E64}" type="presParOf" srcId="{92C14E10-930A-4454-827E-9E941CA366A1}" destId="{689CFBF4-12AB-44C2-A6A6-57606180E3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EBD56D73-DF33-4351-BEA3-719F8214D72D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3C9BA591-1977-4861-AD2A-E77FF4943C46}" type="parTrans" cxnId="{7362359D-B4A5-493C-BDE9-995A65C95DBE}">
      <dgm:prSet/>
      <dgm:spPr/>
      <dgm:t>
        <a:bodyPr/>
        <a:lstStyle/>
        <a:p>
          <a:endParaRPr lang="zh-TW" altLang="en-US"/>
        </a:p>
      </dgm:t>
    </dgm:pt>
    <dgm:pt modelId="{7BD985D5-6F6A-4AAC-831D-122AD2CD2412}" type="sibTrans" cxnId="{7362359D-B4A5-493C-BDE9-995A65C95DBE}">
      <dgm:prSet/>
      <dgm:spPr/>
      <dgm:t>
        <a:bodyPr/>
        <a:lstStyle/>
        <a:p>
          <a:endParaRPr lang="zh-TW" altLang="en-US"/>
        </a:p>
      </dgm:t>
    </dgm:pt>
    <dgm:pt modelId="{4E9D4DB8-AE78-447F-B9DB-ABD775E66D95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E35A114A-2506-4722-AE63-38F0C172284B}" type="parTrans" cxnId="{C4345694-38CA-46BF-A436-69CEA0D82F70}">
      <dgm:prSet/>
      <dgm:spPr/>
      <dgm:t>
        <a:bodyPr/>
        <a:lstStyle/>
        <a:p>
          <a:endParaRPr lang="zh-TW" altLang="en-US"/>
        </a:p>
      </dgm:t>
    </dgm:pt>
    <dgm:pt modelId="{EC79F397-E8C8-45B0-82DD-162540565A09}" type="sibTrans" cxnId="{C4345694-38CA-46BF-A436-69CEA0D82F70}">
      <dgm:prSet/>
      <dgm:spPr/>
      <dgm:t>
        <a:bodyPr/>
        <a:lstStyle/>
        <a:p>
          <a:endParaRPr lang="zh-TW" altLang="en-US"/>
        </a:p>
      </dgm:t>
    </dgm:pt>
    <dgm:pt modelId="{DFDB30D6-4B58-4EEF-993D-34F4EB31F79D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1DA9B84E-9976-496B-B66A-22B80742DA1B}" type="parTrans" cxnId="{2707AD0E-B63F-4536-AC7D-B6B021607EF2}">
      <dgm:prSet/>
      <dgm:spPr/>
      <dgm:t>
        <a:bodyPr/>
        <a:lstStyle/>
        <a:p>
          <a:endParaRPr lang="zh-TW" altLang="en-US"/>
        </a:p>
      </dgm:t>
    </dgm:pt>
    <dgm:pt modelId="{91432B37-B5B6-4A37-B669-582672270802}" type="sibTrans" cxnId="{2707AD0E-B63F-4536-AC7D-B6B021607EF2}">
      <dgm:prSet/>
      <dgm:spPr/>
      <dgm:t>
        <a:bodyPr/>
        <a:lstStyle/>
        <a:p>
          <a:endParaRPr lang="zh-TW" altLang="en-US"/>
        </a:p>
      </dgm:t>
    </dgm:pt>
    <dgm:pt modelId="{333E7D29-12D7-4B64-AFCF-AF9B90D99B0D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22F42395-C7A6-43A3-BB3F-F82DC6E20A2F}" type="parTrans" cxnId="{C1499694-49F0-481A-94E0-3F2BF276AD63}">
      <dgm:prSet/>
      <dgm:spPr/>
      <dgm:t>
        <a:bodyPr/>
        <a:lstStyle/>
        <a:p>
          <a:endParaRPr lang="zh-TW" altLang="en-US"/>
        </a:p>
      </dgm:t>
    </dgm:pt>
    <dgm:pt modelId="{CA46F5BC-E2F8-43A0-962C-72081CD344FB}" type="sibTrans" cxnId="{C1499694-49F0-481A-94E0-3F2BF276AD63}">
      <dgm:prSet/>
      <dgm:spPr/>
      <dgm:t>
        <a:bodyPr/>
        <a:lstStyle/>
        <a:p>
          <a:endParaRPr lang="zh-TW" altLang="en-US"/>
        </a:p>
      </dgm:t>
    </dgm:pt>
    <dgm:pt modelId="{CEE399C4-D7EA-413F-998D-8B0FC9ECA611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9F7FE484-B2BE-4DA9-BB1F-21408D8D0975}" type="parTrans" cxnId="{180047C3-FBE8-4627-A2D7-DCD51EA349C2}">
      <dgm:prSet/>
      <dgm:spPr/>
      <dgm:t>
        <a:bodyPr/>
        <a:lstStyle/>
        <a:p>
          <a:endParaRPr lang="zh-TW" altLang="en-US"/>
        </a:p>
      </dgm:t>
    </dgm:pt>
    <dgm:pt modelId="{AEA4AF75-3A4E-4643-BD24-1D38BAA0823D}" type="sibTrans" cxnId="{180047C3-FBE8-4627-A2D7-DCD51EA349C2}">
      <dgm:prSet/>
      <dgm:spPr/>
      <dgm:t>
        <a:bodyPr/>
        <a:lstStyle/>
        <a:p>
          <a:endParaRPr lang="zh-TW" altLang="en-US"/>
        </a:p>
      </dgm:t>
    </dgm:pt>
    <dgm:pt modelId="{07B288DA-25B0-4F9B-BF3A-B46AF4ED6844}">
      <dgm:prSet phldrT="[文字]"/>
      <dgm:spPr/>
      <dgm:t>
        <a:bodyPr/>
        <a:lstStyle/>
        <a:p>
          <a:endParaRPr lang="zh-TW" altLang="en-US" dirty="0"/>
        </a:p>
      </dgm:t>
    </dgm:pt>
    <dgm:pt modelId="{3176E472-288D-4C53-9A3A-514533B405D9}" type="parTrans" cxnId="{C86CC209-9A97-4816-A827-A20D278C4EA3}">
      <dgm:prSet/>
      <dgm:spPr/>
      <dgm:t>
        <a:bodyPr/>
        <a:lstStyle/>
        <a:p>
          <a:endParaRPr lang="zh-TW" altLang="en-US"/>
        </a:p>
      </dgm:t>
    </dgm:pt>
    <dgm:pt modelId="{7F8294B5-2277-4ACB-9600-DD9B7B02469C}" type="sibTrans" cxnId="{C86CC209-9A97-4816-A827-A20D278C4EA3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017D3855-ED12-4EDC-8EDE-83EA5EDA2EF0}" type="pres">
      <dgm:prSet presAssocID="{DFDB30D6-4B58-4EEF-993D-34F4EB31F7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196887-C8B2-40FE-ABDC-9C7A42E97A19}" type="pres">
      <dgm:prSet presAssocID="{DFDB30D6-4B58-4EEF-993D-34F4EB31F7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86CC209-9A97-4816-A827-A20D278C4EA3}" srcId="{DFDB30D6-4B58-4EEF-993D-34F4EB31F79D}" destId="{07B288DA-25B0-4F9B-BF3A-B46AF4ED6844}" srcOrd="2" destOrd="0" parTransId="{3176E472-288D-4C53-9A3A-514533B405D9}" sibTransId="{7F8294B5-2277-4ACB-9600-DD9B7B02469C}"/>
    <dgm:cxn modelId="{2707AD0E-B63F-4536-AC7D-B6B021607EF2}" srcId="{C42AE10E-2FC1-4217-B283-9A8DAC172CA6}" destId="{DFDB30D6-4B58-4EEF-993D-34F4EB31F79D}" srcOrd="1" destOrd="0" parTransId="{1DA9B84E-9976-496B-B66A-22B80742DA1B}" sibTransId="{91432B37-B5B6-4A37-B669-582672270802}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026AE34B-41D1-494E-93F8-F8D77F6D990D}" type="presOf" srcId="{CEE399C4-D7EA-413F-998D-8B0FC9ECA611}" destId="{C0196887-C8B2-40FE-ABDC-9C7A42E97A19}" srcOrd="0" destOrd="1" presId="urn:microsoft.com/office/officeart/2005/8/layout/vList2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C4345694-38CA-46BF-A436-69CEA0D82F70}" srcId="{898C9902-DBF9-450C-86C4-51E2C191CB3F}" destId="{4E9D4DB8-AE78-447F-B9DB-ABD775E66D95}" srcOrd="1" destOrd="0" parTransId="{E35A114A-2506-4722-AE63-38F0C172284B}" sibTransId="{EC79F397-E8C8-45B0-82DD-162540565A09}"/>
    <dgm:cxn modelId="{C1499694-49F0-481A-94E0-3F2BF276AD63}" srcId="{DFDB30D6-4B58-4EEF-993D-34F4EB31F79D}" destId="{333E7D29-12D7-4B64-AFCF-AF9B90D99B0D}" srcOrd="0" destOrd="0" parTransId="{22F42395-C7A6-43A3-BB3F-F82DC6E20A2F}" sibTransId="{CA46F5BC-E2F8-43A0-962C-72081CD344FB}"/>
    <dgm:cxn modelId="{7362359D-B4A5-493C-BDE9-995A65C95DBE}" srcId="{898C9902-DBF9-450C-86C4-51E2C191CB3F}" destId="{EBD56D73-DF33-4351-BEA3-719F8214D72D}" srcOrd="0" destOrd="0" parTransId="{3C9BA591-1977-4861-AD2A-E77FF4943C46}" sibTransId="{7BD985D5-6F6A-4AAC-831D-122AD2CD2412}"/>
    <dgm:cxn modelId="{7862CFB7-6C5A-4564-BFEC-72B7E85B7EA2}" type="presOf" srcId="{DFDB30D6-4B58-4EEF-993D-34F4EB31F79D}" destId="{017D3855-ED12-4EDC-8EDE-83EA5EDA2EF0}" srcOrd="0" destOrd="0" presId="urn:microsoft.com/office/officeart/2005/8/layout/vList2"/>
    <dgm:cxn modelId="{4694F9BB-1F8F-4CDF-B5D1-D74E7BAB6836}" type="presOf" srcId="{333E7D29-12D7-4B64-AFCF-AF9B90D99B0D}" destId="{C0196887-C8B2-40FE-ABDC-9C7A42E97A19}" srcOrd="0" destOrd="0" presId="urn:microsoft.com/office/officeart/2005/8/layout/vList2"/>
    <dgm:cxn modelId="{4CDE6EBE-0960-4F92-B09B-50CAE6AC68F3}" type="presOf" srcId="{EBD56D73-DF33-4351-BEA3-719F8214D72D}" destId="{B708CFD9-A96F-4DE7-8E01-F2835461154C}" srcOrd="0" destOrd="0" presId="urn:microsoft.com/office/officeart/2005/8/layout/vList2"/>
    <dgm:cxn modelId="{180047C3-FBE8-4627-A2D7-DCD51EA349C2}" srcId="{DFDB30D6-4B58-4EEF-993D-34F4EB31F79D}" destId="{CEE399C4-D7EA-413F-998D-8B0FC9ECA611}" srcOrd="1" destOrd="0" parTransId="{9F7FE484-B2BE-4DA9-BB1F-21408D8D0975}" sibTransId="{AEA4AF75-3A4E-4643-BD24-1D38BAA0823D}"/>
    <dgm:cxn modelId="{6604CAC8-0611-483E-AAB1-1E3362FEF3A1}" type="presOf" srcId="{07B288DA-25B0-4F9B-BF3A-B46AF4ED6844}" destId="{C0196887-C8B2-40FE-ABDC-9C7A42E97A19}" srcOrd="0" destOrd="2" presId="urn:microsoft.com/office/officeart/2005/8/layout/vList2"/>
    <dgm:cxn modelId="{9A57D7D3-10AD-47A6-9E4B-232F437A5367}" type="presOf" srcId="{4E9D4DB8-AE78-447F-B9DB-ABD775E66D95}" destId="{B708CFD9-A96F-4DE7-8E01-F2835461154C}" srcOrd="0" destOrd="1" presId="urn:microsoft.com/office/officeart/2005/8/layout/vList2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3DD1ACA0-3213-487E-B783-3D8920DD6035}" type="presParOf" srcId="{92C14E10-930A-4454-827E-9E941CA366A1}" destId="{017D3855-ED12-4EDC-8EDE-83EA5EDA2EF0}" srcOrd="2" destOrd="0" presId="urn:microsoft.com/office/officeart/2005/8/layout/vList2"/>
    <dgm:cxn modelId="{8F301731-D582-4F97-BA72-53B2201D45C1}" type="presParOf" srcId="{92C14E10-930A-4454-827E-9E941CA366A1}" destId="{C0196887-C8B2-40FE-ABDC-9C7A42E97A1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6AE3599F-76A2-4BDB-8AAC-84CA9497673A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CCEAB39E-EE4F-4270-B1F0-EC7CC6E9645C}" type="parTrans" cxnId="{8F313A0B-DABC-42B7-8D1C-3383B254830F}">
      <dgm:prSet/>
      <dgm:spPr/>
      <dgm:t>
        <a:bodyPr/>
        <a:lstStyle/>
        <a:p>
          <a:endParaRPr lang="zh-TW" altLang="en-US"/>
        </a:p>
      </dgm:t>
    </dgm:pt>
    <dgm:pt modelId="{4F23D7FD-17A0-4340-B5DC-199E51A965D8}" type="sibTrans" cxnId="{8F313A0B-DABC-42B7-8D1C-3383B254830F}">
      <dgm:prSet/>
      <dgm:spPr/>
      <dgm:t>
        <a:bodyPr/>
        <a:lstStyle/>
        <a:p>
          <a:endParaRPr lang="zh-TW" altLang="en-US"/>
        </a:p>
      </dgm:t>
    </dgm:pt>
    <dgm:pt modelId="{80DE8BEF-0FC2-419C-8415-75F34D415960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C225E5EC-859A-4084-9470-EA2F39CA92AF}" type="parTrans" cxnId="{D90EC600-004C-4DF8-8EF4-37F0D406AFBA}">
      <dgm:prSet/>
      <dgm:spPr/>
      <dgm:t>
        <a:bodyPr/>
        <a:lstStyle/>
        <a:p>
          <a:endParaRPr lang="zh-TW" altLang="en-US"/>
        </a:p>
      </dgm:t>
    </dgm:pt>
    <dgm:pt modelId="{CAF76F11-5E83-4077-9983-CDD70AF99818}" type="sibTrans" cxnId="{D90EC600-004C-4DF8-8EF4-37F0D406AFBA}">
      <dgm:prSet/>
      <dgm:spPr/>
      <dgm:t>
        <a:bodyPr/>
        <a:lstStyle/>
        <a:p>
          <a:endParaRPr lang="zh-TW" altLang="en-US"/>
        </a:p>
      </dgm:t>
    </dgm:pt>
    <dgm:pt modelId="{93C73AED-E0E0-4864-BCCB-7E6B209E7D19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E964A26F-41F1-40FD-A772-D6A439D5A986}" type="parTrans" cxnId="{7EA3BFBE-6CA2-4F30-873C-94B114FDE20C}">
      <dgm:prSet/>
      <dgm:spPr/>
      <dgm:t>
        <a:bodyPr/>
        <a:lstStyle/>
        <a:p>
          <a:endParaRPr lang="zh-TW" altLang="en-US"/>
        </a:p>
      </dgm:t>
    </dgm:pt>
    <dgm:pt modelId="{C575FB8A-FC01-4E33-A0A6-DE5A65B9B421}" type="sibTrans" cxnId="{7EA3BFBE-6CA2-4F30-873C-94B114FDE20C}">
      <dgm:prSet/>
      <dgm:spPr/>
      <dgm:t>
        <a:bodyPr/>
        <a:lstStyle/>
        <a:p>
          <a:endParaRPr lang="zh-TW" altLang="en-US"/>
        </a:p>
      </dgm:t>
    </dgm:pt>
    <dgm:pt modelId="{23E28D4F-1886-4528-A587-E1DD306A23B5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8220D315-3B6D-443C-8C11-01A3DEE534A3}" type="parTrans" cxnId="{B7AD7BC0-09FB-4252-8623-50F92BA47735}">
      <dgm:prSet/>
      <dgm:spPr/>
      <dgm:t>
        <a:bodyPr/>
        <a:lstStyle/>
        <a:p>
          <a:endParaRPr lang="zh-TW" altLang="en-US"/>
        </a:p>
      </dgm:t>
    </dgm:pt>
    <dgm:pt modelId="{671CAD56-CD30-46FE-AAD4-06B4654932B9}" type="sibTrans" cxnId="{B7AD7BC0-09FB-4252-8623-50F92BA47735}">
      <dgm:prSet/>
      <dgm:spPr/>
      <dgm:t>
        <a:bodyPr/>
        <a:lstStyle/>
        <a:p>
          <a:endParaRPr lang="zh-TW" altLang="en-US"/>
        </a:p>
      </dgm:t>
    </dgm:pt>
    <dgm:pt modelId="{E0A3F300-E460-4CC3-9ADC-3CA878718A8B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92B285A7-45C4-4AA0-BB91-D37A01203871}" type="parTrans" cxnId="{554DDB37-25BA-4949-B5E7-3572EBA686B4}">
      <dgm:prSet/>
      <dgm:spPr/>
      <dgm:t>
        <a:bodyPr/>
        <a:lstStyle/>
        <a:p>
          <a:endParaRPr lang="zh-TW" altLang="en-US"/>
        </a:p>
      </dgm:t>
    </dgm:pt>
    <dgm:pt modelId="{370755CF-31F4-4822-BE73-7C61968FB506}" type="sibTrans" cxnId="{554DDB37-25BA-4949-B5E7-3572EBA686B4}">
      <dgm:prSet/>
      <dgm:spPr/>
      <dgm:t>
        <a:bodyPr/>
        <a:lstStyle/>
        <a:p>
          <a:endParaRPr lang="zh-TW" altLang="en-US"/>
        </a:p>
      </dgm:t>
    </dgm:pt>
    <dgm:pt modelId="{400B90FD-B1CB-4829-A385-4984748441C6}">
      <dgm:prSet phldrT="[文字]"/>
      <dgm:spPr/>
      <dgm:t>
        <a:bodyPr/>
        <a:lstStyle/>
        <a:p>
          <a:endParaRPr lang="zh-TW" altLang="en-US" dirty="0"/>
        </a:p>
      </dgm:t>
    </dgm:pt>
    <dgm:pt modelId="{904F7386-4532-4AC9-9404-55712CCD3CF3}" type="parTrans" cxnId="{4BB3D613-BED4-4429-ADCD-2E2B7D4E4FE4}">
      <dgm:prSet/>
      <dgm:spPr/>
      <dgm:t>
        <a:bodyPr/>
        <a:lstStyle/>
        <a:p>
          <a:endParaRPr lang="zh-TW" altLang="en-US"/>
        </a:p>
      </dgm:t>
    </dgm:pt>
    <dgm:pt modelId="{91A0E546-8EB2-4659-A45A-B1A4DF884C4A}" type="sibTrans" cxnId="{4BB3D613-BED4-4429-ADCD-2E2B7D4E4FE4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7E32CA57-C8D7-48D7-A037-11F96B547E32}" type="pres">
      <dgm:prSet presAssocID="{93C73AED-E0E0-4864-BCCB-7E6B209E7D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493B0E-AC09-4F9F-81CC-8C4A815D982D}" type="pres">
      <dgm:prSet presAssocID="{93C73AED-E0E0-4864-BCCB-7E6B209E7D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90EC600-004C-4DF8-8EF4-37F0D406AFBA}" srcId="{898C9902-DBF9-450C-86C4-51E2C191CB3F}" destId="{80DE8BEF-0FC2-419C-8415-75F34D415960}" srcOrd="1" destOrd="0" parTransId="{C225E5EC-859A-4084-9470-EA2F39CA92AF}" sibTransId="{CAF76F11-5E83-4077-9983-CDD70AF99818}"/>
    <dgm:cxn modelId="{8F313A0B-DABC-42B7-8D1C-3383B254830F}" srcId="{898C9902-DBF9-450C-86C4-51E2C191CB3F}" destId="{6AE3599F-76A2-4BDB-8AAC-84CA9497673A}" srcOrd="0" destOrd="0" parTransId="{CCEAB39E-EE4F-4270-B1F0-EC7CC6E9645C}" sibTransId="{4F23D7FD-17A0-4340-B5DC-199E51A965D8}"/>
    <dgm:cxn modelId="{4BB3D613-BED4-4429-ADCD-2E2B7D4E4FE4}" srcId="{93C73AED-E0E0-4864-BCCB-7E6B209E7D19}" destId="{400B90FD-B1CB-4829-A385-4984748441C6}" srcOrd="2" destOrd="0" parTransId="{904F7386-4532-4AC9-9404-55712CCD3CF3}" sibTransId="{91A0E546-8EB2-4659-A45A-B1A4DF884C4A}"/>
    <dgm:cxn modelId="{78FC9F1E-AA3B-4821-93AF-225D49C22EB3}" type="presOf" srcId="{80DE8BEF-0FC2-419C-8415-75F34D415960}" destId="{B708CFD9-A96F-4DE7-8E01-F2835461154C}" srcOrd="0" destOrd="1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63627A35-6A77-4C1D-AA85-ABCAA6A32A9D}" type="presOf" srcId="{E0A3F300-E460-4CC3-9ADC-3CA878718A8B}" destId="{93493B0E-AC09-4F9F-81CC-8C4A815D982D}" srcOrd="0" destOrd="1" presId="urn:microsoft.com/office/officeart/2005/8/layout/vList2"/>
    <dgm:cxn modelId="{554DDB37-25BA-4949-B5E7-3572EBA686B4}" srcId="{93C73AED-E0E0-4864-BCCB-7E6B209E7D19}" destId="{E0A3F300-E460-4CC3-9ADC-3CA878718A8B}" srcOrd="1" destOrd="0" parTransId="{92B285A7-45C4-4AA0-BB91-D37A01203871}" sibTransId="{370755CF-31F4-4822-BE73-7C61968FB506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847903B4-9A0D-4C80-8E56-790376DD5673}" type="presOf" srcId="{6AE3599F-76A2-4BDB-8AAC-84CA9497673A}" destId="{B708CFD9-A96F-4DE7-8E01-F2835461154C}" srcOrd="0" destOrd="0" presId="urn:microsoft.com/office/officeart/2005/8/layout/vList2"/>
    <dgm:cxn modelId="{7EA3BFBE-6CA2-4F30-873C-94B114FDE20C}" srcId="{C42AE10E-2FC1-4217-B283-9A8DAC172CA6}" destId="{93C73AED-E0E0-4864-BCCB-7E6B209E7D19}" srcOrd="1" destOrd="0" parTransId="{E964A26F-41F1-40FD-A772-D6A439D5A986}" sibTransId="{C575FB8A-FC01-4E33-A0A6-DE5A65B9B421}"/>
    <dgm:cxn modelId="{B7AD7BC0-09FB-4252-8623-50F92BA47735}" srcId="{93C73AED-E0E0-4864-BCCB-7E6B209E7D19}" destId="{23E28D4F-1886-4528-A587-E1DD306A23B5}" srcOrd="0" destOrd="0" parTransId="{8220D315-3B6D-443C-8C11-01A3DEE534A3}" sibTransId="{671CAD56-CD30-46FE-AAD4-06B4654932B9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9857A1E4-3690-457F-9F76-B087B2E8ACC6}" type="presOf" srcId="{23E28D4F-1886-4528-A587-E1DD306A23B5}" destId="{93493B0E-AC09-4F9F-81CC-8C4A815D982D}" srcOrd="0" destOrd="0" presId="urn:microsoft.com/office/officeart/2005/8/layout/vList2"/>
    <dgm:cxn modelId="{3A7DAEEB-3495-4327-8774-EBB1533CCC6F}" type="presOf" srcId="{93C73AED-E0E0-4864-BCCB-7E6B209E7D19}" destId="{7E32CA57-C8D7-48D7-A037-11F96B547E32}" srcOrd="0" destOrd="0" presId="urn:microsoft.com/office/officeart/2005/8/layout/vList2"/>
    <dgm:cxn modelId="{208D92FD-1171-479B-A9AD-AAD43BC73255}" type="presOf" srcId="{400B90FD-B1CB-4829-A385-4984748441C6}" destId="{93493B0E-AC09-4F9F-81CC-8C4A815D982D}" srcOrd="0" destOrd="2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B947DD84-F785-4331-93A5-3598AA435E25}" type="presParOf" srcId="{92C14E10-930A-4454-827E-9E941CA366A1}" destId="{7E32CA57-C8D7-48D7-A037-11F96B547E32}" srcOrd="2" destOrd="0" presId="urn:microsoft.com/office/officeart/2005/8/layout/vList2"/>
    <dgm:cxn modelId="{2BFBBCE9-CD3D-42C1-B211-FACA72E31EB1}" type="presParOf" srcId="{92C14E10-930A-4454-827E-9E941CA366A1}" destId="{93493B0E-AC09-4F9F-81CC-8C4A815D982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dirty="0">
              <a:solidFill>
                <a:srgbClr val="0000FF"/>
              </a:solidFill>
            </a:rPr>
            <a:t>[Tong Che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Jiaxian</a:t>
          </a:r>
          <a:r>
            <a:rPr lang="en-US" altLang="zh-TW" sz="18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dirty="0" err="1">
              <a:solidFill>
                <a:srgbClr val="0000FF"/>
              </a:solidFill>
            </a:rPr>
            <a:t>Fedus</a:t>
          </a:r>
          <a:r>
            <a:rPr lang="en-US" altLang="zh-TW" sz="1800" dirty="0">
              <a:solidFill>
                <a:srgbClr val="0000FF"/>
              </a:solidFill>
            </a:rPr>
            <a:t>, et al., ICLR, 2018]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dirty="0">
              <a:solidFill>
                <a:srgbClr val="0000FF"/>
              </a:solidFill>
            </a:rPr>
            <a:t>[Tong Che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Jiaxian</a:t>
          </a:r>
          <a:r>
            <a:rPr lang="en-US" altLang="zh-TW" sz="18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dirty="0" err="1">
              <a:solidFill>
                <a:srgbClr val="0000FF"/>
              </a:solidFill>
            </a:rPr>
            <a:t>Fedus</a:t>
          </a:r>
          <a:r>
            <a:rPr lang="en-US" altLang="zh-TW" sz="1800" dirty="0">
              <a:solidFill>
                <a:srgbClr val="0000FF"/>
              </a:solidFill>
            </a:rPr>
            <a:t>, et al., ICLR, 2018]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[Tong </a:t>
          </a:r>
          <a:r>
            <a:rPr lang="en-US" altLang="zh-TW" sz="1800" kern="1200" dirty="0">
              <a:solidFill>
                <a:srgbClr val="0000FF"/>
              </a:solidFill>
            </a:rPr>
            <a:t>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 dirty="0"/>
            <a:t>Conditional Sequence Generation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C38580B-91C9-45B0-B628-D8F31C6C8ECB}">
      <dgm:prSet phldrT="[文字]" custT="1"/>
      <dgm:spPr/>
      <dgm:t>
        <a:bodyPr/>
        <a:lstStyle/>
        <a:p>
          <a:r>
            <a:rPr lang="en-US" altLang="zh-TW" sz="2800" dirty="0"/>
            <a:t>RL (human feedback)</a:t>
          </a:r>
          <a:endParaRPr lang="zh-TW" altLang="en-US" sz="2800" dirty="0"/>
        </a:p>
      </dgm:t>
    </dgm:pt>
    <dgm:pt modelId="{48F7F7EA-A827-4F0F-895D-8507A6BF0C50}" type="par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231F7478-2233-4881-AE41-4A8FBC35903D}" type="sib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38272D8F-583B-47FD-BD19-6ECB9D811EC6}">
      <dgm:prSet phldrT="[文字]" custT="1"/>
      <dgm:spPr/>
      <dgm:t>
        <a:bodyPr/>
        <a:lstStyle/>
        <a:p>
          <a:r>
            <a:rPr lang="en-US" altLang="zh-TW" sz="2800" dirty="0"/>
            <a:t>GAN (discriminator feedback)</a:t>
          </a:r>
          <a:endParaRPr lang="zh-TW" altLang="en-US" sz="2800" dirty="0"/>
        </a:p>
      </dgm:t>
    </dgm:pt>
    <dgm:pt modelId="{24B68B60-2D32-4722-9CD7-DDAD22B2EC11}" type="par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C5CF170C-1893-4E2C-A344-68FB113F86FA}" type="sib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1BD85FFE-12BA-47B5-8E8F-3CE43BB64597}">
      <dgm:prSet phldrT="[文字]" custT="1"/>
      <dgm:spPr/>
      <dgm:t>
        <a:bodyPr/>
        <a:lstStyle/>
        <a:p>
          <a:r>
            <a:rPr lang="en-US" altLang="zh-TW" sz="2800" dirty="0"/>
            <a:t>Unsupervised Abstractive Summarization</a:t>
          </a:r>
          <a:endParaRPr lang="zh-TW" altLang="en-US" sz="2800" dirty="0"/>
        </a:p>
      </dgm:t>
    </dgm:pt>
    <dgm:pt modelId="{B4466FA3-0B98-406E-9526-4C077BEB61DF}" type="par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DD8B8A41-21F9-45A6-A976-7887DFA53F27}" type="sib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AFFCB9F6-945B-4ADE-B323-0D6DC4C0EE6C}">
      <dgm:prSet phldrT="[文字]" custT="1"/>
      <dgm:spPr/>
      <dgm:t>
        <a:bodyPr/>
        <a:lstStyle/>
        <a:p>
          <a:r>
            <a:rPr lang="en-US" altLang="zh-TW" sz="2800" dirty="0"/>
            <a:t>Unsupervised Conditional Sequence Generation</a:t>
          </a:r>
          <a:endParaRPr lang="zh-TW" altLang="en-US" sz="2800" dirty="0"/>
        </a:p>
      </dgm:t>
    </dgm:pt>
    <dgm:pt modelId="{21E1B4A4-A383-4D73-AB3F-80BC72211AD0}" type="par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07B69AC4-0433-4581-AAF5-2CD7F8843C40}" type="sib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72E2AE78-00DF-40D7-AAF0-14F3CDB3C6EB}">
      <dgm:prSet phldrT="[文字]" custT="1"/>
      <dgm:spPr/>
      <dgm:t>
        <a:bodyPr/>
        <a:lstStyle/>
        <a:p>
          <a:r>
            <a:rPr lang="en-US" altLang="zh-TW" sz="2800" dirty="0"/>
            <a:t>Text Style Transfer</a:t>
          </a:r>
          <a:endParaRPr lang="zh-TW" altLang="en-US" sz="2800" dirty="0"/>
        </a:p>
      </dgm:t>
    </dgm:pt>
    <dgm:pt modelId="{A60020ED-F5A7-431A-88A4-1DDDADF922FB}" type="par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69C0AD63-07D0-40F7-A026-458BB657ED74}" type="sib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27279EFF-C0F3-44DF-85D3-0521FEEB5806}" type="pres">
      <dgm:prSet presAssocID="{AFFCB9F6-945B-4ADE-B323-0D6DC4C0E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9CFBF4-12AB-44C2-A6A6-57606180E3F2}" type="pres">
      <dgm:prSet presAssocID="{AFFCB9F6-945B-4ADE-B323-0D6DC4C0EE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9ADC00-7869-4468-9CA2-7B9E61057C18}" srcId="{AFFCB9F6-945B-4ADE-B323-0D6DC4C0EE6C}" destId="{72E2AE78-00DF-40D7-AAF0-14F3CDB3C6EB}" srcOrd="0" destOrd="0" parTransId="{A60020ED-F5A7-431A-88A4-1DDDADF922FB}" sibTransId="{69C0AD63-07D0-40F7-A026-458BB657ED74}"/>
    <dgm:cxn modelId="{956DF808-CB91-4F75-B5CB-4A4745EA3605}" type="presOf" srcId="{72E2AE78-00DF-40D7-AAF0-14F3CDB3C6EB}" destId="{689CFBF4-12AB-44C2-A6A6-57606180E3F2}" srcOrd="0" destOrd="0" presId="urn:microsoft.com/office/officeart/2005/8/layout/vList2"/>
    <dgm:cxn modelId="{1CE4EB27-225E-4FE4-BDE2-784D878956AE}" type="presOf" srcId="{BC38580B-91C9-45B0-B628-D8F31C6C8ECB}" destId="{B708CFD9-A96F-4DE7-8E01-F2835461154C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C74F632E-9DAD-4145-8004-84F293A08F73}" srcId="{C42AE10E-2FC1-4217-B283-9A8DAC172CA6}" destId="{AFFCB9F6-945B-4ADE-B323-0D6DC4C0EE6C}" srcOrd="1" destOrd="0" parTransId="{21E1B4A4-A383-4D73-AB3F-80BC72211AD0}" sibTransId="{07B69AC4-0433-4581-AAF5-2CD7F8843C40}"/>
    <dgm:cxn modelId="{7DD8F632-67B8-42FD-93EA-D9C05760BE40}" srcId="{898C9902-DBF9-450C-86C4-51E2C191CB3F}" destId="{38272D8F-583B-47FD-BD19-6ECB9D811EC6}" srcOrd="1" destOrd="0" parTransId="{24B68B60-2D32-4722-9CD7-DDAD22B2EC11}" sibTransId="{C5CF170C-1893-4E2C-A344-68FB113F86FA}"/>
    <dgm:cxn modelId="{F9327444-2360-4D00-A2D6-041D853E999B}" type="presOf" srcId="{38272D8F-583B-47FD-BD19-6ECB9D811EC6}" destId="{B708CFD9-A96F-4DE7-8E01-F2835461154C}" srcOrd="0" destOrd="1" presId="urn:microsoft.com/office/officeart/2005/8/layout/vList2"/>
    <dgm:cxn modelId="{78B16E7F-C1C8-4BC4-A539-CCB46232E743}" srcId="{898C9902-DBF9-450C-86C4-51E2C191CB3F}" destId="{BC38580B-91C9-45B0-B628-D8F31C6C8ECB}" srcOrd="0" destOrd="0" parTransId="{48F7F7EA-A827-4F0F-895D-8507A6BF0C50}" sibTransId="{231F7478-2233-4881-AE41-4A8FBC35903D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82C829AD-33B3-419A-96CA-CBA621E45816}" type="presOf" srcId="{1BD85FFE-12BA-47B5-8E8F-3CE43BB64597}" destId="{689CFBF4-12AB-44C2-A6A6-57606180E3F2}" srcOrd="0" destOrd="1" presId="urn:microsoft.com/office/officeart/2005/8/layout/vList2"/>
    <dgm:cxn modelId="{87BDEBC2-9237-4ACF-849F-638088FD7D9B}" type="presOf" srcId="{AFFCB9F6-945B-4ADE-B323-0D6DC4C0EE6C}" destId="{27279EFF-C0F3-44DF-85D3-0521FEEB5806}" srcOrd="0" destOrd="0" presId="urn:microsoft.com/office/officeart/2005/8/layout/vList2"/>
    <dgm:cxn modelId="{41D468D8-8BB8-4425-A71D-3F08AF9587E9}" srcId="{AFFCB9F6-945B-4ADE-B323-0D6DC4C0EE6C}" destId="{1BD85FFE-12BA-47B5-8E8F-3CE43BB64597}" srcOrd="1" destOrd="0" parTransId="{B4466FA3-0B98-406E-9526-4C077BEB61DF}" sibTransId="{DD8B8A41-21F9-45A6-A976-7887DFA53F27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1A9D7AD7-6DB3-4593-94FB-3B9DBF4AD69F}" type="presParOf" srcId="{92C14E10-930A-4454-827E-9E941CA366A1}" destId="{27279EFF-C0F3-44DF-85D3-0521FEEB5806}" srcOrd="2" destOrd="0" presId="urn:microsoft.com/office/officeart/2005/8/layout/vList2"/>
    <dgm:cxn modelId="{09849097-B355-4FCC-A941-C857C6C66E64}" type="presParOf" srcId="{92C14E10-930A-4454-827E-9E941CA366A1}" destId="{689CFBF4-12AB-44C2-A6A6-57606180E3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C22BA828-368D-40D6-8219-445CB0CA8FD9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77FC139F-31CE-4D38-8739-7ED421AAFCC5}" type="parTrans" cxnId="{D9DA53C8-5E53-4881-A44B-4547182EAD09}">
      <dgm:prSet/>
      <dgm:spPr/>
      <dgm:t>
        <a:bodyPr/>
        <a:lstStyle/>
        <a:p>
          <a:endParaRPr lang="zh-TW" altLang="en-US"/>
        </a:p>
      </dgm:t>
    </dgm:pt>
    <dgm:pt modelId="{44CE827B-85F8-4685-87D3-AE3C28C582C3}" type="sibTrans" cxnId="{D9DA53C8-5E53-4881-A44B-4547182EAD09}">
      <dgm:prSet/>
      <dgm:spPr/>
      <dgm:t>
        <a:bodyPr/>
        <a:lstStyle/>
        <a:p>
          <a:endParaRPr lang="zh-TW" altLang="en-US"/>
        </a:p>
      </dgm:t>
    </dgm:pt>
    <dgm:pt modelId="{C85415CA-74E9-46F7-A16F-A29F5357F0AE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D3E6BAF4-9EA7-482A-BCCA-B65929DCD33D}" type="parTrans" cxnId="{FA52BA87-F89F-4137-9E68-11D55A1531EF}">
      <dgm:prSet/>
      <dgm:spPr/>
      <dgm:t>
        <a:bodyPr/>
        <a:lstStyle/>
        <a:p>
          <a:endParaRPr lang="zh-TW" altLang="en-US"/>
        </a:p>
      </dgm:t>
    </dgm:pt>
    <dgm:pt modelId="{FF492FFF-E38C-4801-A5AA-E2190FBECEA0}" type="sibTrans" cxnId="{FA52BA87-F89F-4137-9E68-11D55A1531EF}">
      <dgm:prSet/>
      <dgm:spPr/>
      <dgm:t>
        <a:bodyPr/>
        <a:lstStyle/>
        <a:p>
          <a:endParaRPr lang="zh-TW" altLang="en-US"/>
        </a:p>
      </dgm:t>
    </dgm:pt>
    <dgm:pt modelId="{FD14D8B8-137F-44FF-BDD8-7841E937E176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FE47E185-A214-41B6-B31A-E0AFEB387606}" type="parTrans" cxnId="{7A38BE5D-1470-42DB-894B-153490E11E05}">
      <dgm:prSet/>
      <dgm:spPr/>
      <dgm:t>
        <a:bodyPr/>
        <a:lstStyle/>
        <a:p>
          <a:endParaRPr lang="zh-TW" altLang="en-US"/>
        </a:p>
      </dgm:t>
    </dgm:pt>
    <dgm:pt modelId="{237288B8-EE51-4456-BB04-2872F84A5344}" type="sibTrans" cxnId="{7A38BE5D-1470-42DB-894B-153490E11E05}">
      <dgm:prSet/>
      <dgm:spPr/>
      <dgm:t>
        <a:bodyPr/>
        <a:lstStyle/>
        <a:p>
          <a:endParaRPr lang="zh-TW" altLang="en-US"/>
        </a:p>
      </dgm:t>
    </dgm:pt>
    <dgm:pt modelId="{47163A1A-2A80-4A4A-A1AC-09F7EC6D0190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8B5022B7-CEF7-4857-B451-A94140CACAD8}" type="parTrans" cxnId="{9B4BC37B-A689-4413-882E-1EDB337F6B92}">
      <dgm:prSet/>
      <dgm:spPr/>
      <dgm:t>
        <a:bodyPr/>
        <a:lstStyle/>
        <a:p>
          <a:endParaRPr lang="zh-TW" altLang="en-US"/>
        </a:p>
      </dgm:t>
    </dgm:pt>
    <dgm:pt modelId="{2849E861-C168-4A6D-9FEC-7FF8543C7CE1}" type="sibTrans" cxnId="{9B4BC37B-A689-4413-882E-1EDB337F6B92}">
      <dgm:prSet/>
      <dgm:spPr/>
      <dgm:t>
        <a:bodyPr/>
        <a:lstStyle/>
        <a:p>
          <a:endParaRPr lang="zh-TW" altLang="en-US"/>
        </a:p>
      </dgm:t>
    </dgm:pt>
    <dgm:pt modelId="{F51DA7B5-27F3-48E8-9E7C-713CC7708087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F788DE0A-AE18-4789-B092-224439874AC8}" type="parTrans" cxnId="{53725FCE-F98A-43DF-BF62-80784450BF81}">
      <dgm:prSet/>
      <dgm:spPr/>
      <dgm:t>
        <a:bodyPr/>
        <a:lstStyle/>
        <a:p>
          <a:endParaRPr lang="zh-TW" altLang="en-US"/>
        </a:p>
      </dgm:t>
    </dgm:pt>
    <dgm:pt modelId="{F7389CEF-FBD2-40F0-9CE0-9780CAE60AA0}" type="sibTrans" cxnId="{53725FCE-F98A-43DF-BF62-80784450BF81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639A7860-62DB-43BA-AD72-F786F8515892}" type="pres">
      <dgm:prSet presAssocID="{FD14D8B8-137F-44FF-BDD8-7841E937E17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A3AB24F-DD59-4EA0-8742-CA2B176428C8}" type="pres">
      <dgm:prSet presAssocID="{FD14D8B8-137F-44FF-BDD8-7841E937E17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E072C12-1CD4-49D9-B0F9-5D6E6C0DD1A8}" type="presOf" srcId="{47163A1A-2A80-4A4A-A1AC-09F7EC6D0190}" destId="{1A3AB24F-DD59-4EA0-8742-CA2B176428C8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A4235A44-FDAC-4985-9952-6BAE1379820A}" type="presOf" srcId="{F51DA7B5-27F3-48E8-9E7C-713CC7708087}" destId="{1A3AB24F-DD59-4EA0-8742-CA2B176428C8}" srcOrd="0" destOrd="1" presId="urn:microsoft.com/office/officeart/2005/8/layout/vList2"/>
    <dgm:cxn modelId="{7A38BE5D-1470-42DB-894B-153490E11E05}" srcId="{C42AE10E-2FC1-4217-B283-9A8DAC172CA6}" destId="{FD14D8B8-137F-44FF-BDD8-7841E937E176}" srcOrd="1" destOrd="0" parTransId="{FE47E185-A214-41B6-B31A-E0AFEB387606}" sibTransId="{237288B8-EE51-4456-BB04-2872F84A5344}"/>
    <dgm:cxn modelId="{46A6C25F-68FA-4AC1-8C49-2FEFEA66778E}" type="presOf" srcId="{C85415CA-74E9-46F7-A16F-A29F5357F0AE}" destId="{B708CFD9-A96F-4DE7-8E01-F2835461154C}" srcOrd="0" destOrd="1" presId="urn:microsoft.com/office/officeart/2005/8/layout/vList2"/>
    <dgm:cxn modelId="{9B4BC37B-A689-4413-882E-1EDB337F6B92}" srcId="{FD14D8B8-137F-44FF-BDD8-7841E937E176}" destId="{47163A1A-2A80-4A4A-A1AC-09F7EC6D0190}" srcOrd="0" destOrd="0" parTransId="{8B5022B7-CEF7-4857-B451-A94140CACAD8}" sibTransId="{2849E861-C168-4A6D-9FEC-7FF8543C7CE1}"/>
    <dgm:cxn modelId="{FA52BA87-F89F-4137-9E68-11D55A1531EF}" srcId="{898C9902-DBF9-450C-86C4-51E2C191CB3F}" destId="{C85415CA-74E9-46F7-A16F-A29F5357F0AE}" srcOrd="1" destOrd="0" parTransId="{D3E6BAF4-9EA7-482A-BCCA-B65929DCD33D}" sibTransId="{FF492FFF-E38C-4801-A5AA-E2190FBECEA0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D9DA53C8-5E53-4881-A44B-4547182EAD09}" srcId="{898C9902-DBF9-450C-86C4-51E2C191CB3F}" destId="{C22BA828-368D-40D6-8219-445CB0CA8FD9}" srcOrd="0" destOrd="0" parTransId="{77FC139F-31CE-4D38-8739-7ED421AAFCC5}" sibTransId="{44CE827B-85F8-4685-87D3-AE3C28C582C3}"/>
    <dgm:cxn modelId="{3677CDCA-BB91-4870-9646-8E016664A640}" type="presOf" srcId="{FD14D8B8-137F-44FF-BDD8-7841E937E176}" destId="{639A7860-62DB-43BA-AD72-F786F8515892}" srcOrd="0" destOrd="0" presId="urn:microsoft.com/office/officeart/2005/8/layout/vList2"/>
    <dgm:cxn modelId="{53725FCE-F98A-43DF-BF62-80784450BF81}" srcId="{FD14D8B8-137F-44FF-BDD8-7841E937E176}" destId="{F51DA7B5-27F3-48E8-9E7C-713CC7708087}" srcOrd="1" destOrd="0" parTransId="{F788DE0A-AE18-4789-B092-224439874AC8}" sibTransId="{F7389CEF-FBD2-40F0-9CE0-9780CAE60AA0}"/>
    <dgm:cxn modelId="{E2CED2DA-0778-4168-9230-D3A3C733AD3B}" type="presOf" srcId="{C22BA828-368D-40D6-8219-445CB0CA8FD9}" destId="{B708CFD9-A96F-4DE7-8E01-F2835461154C}" srcOrd="0" destOrd="0" presId="urn:microsoft.com/office/officeart/2005/8/layout/vList2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80481376-21C2-4CF8-860E-2F67FDE94165}" type="presParOf" srcId="{92C14E10-930A-4454-827E-9E941CA366A1}" destId="{639A7860-62DB-43BA-AD72-F786F8515892}" srcOrd="2" destOrd="0" presId="urn:microsoft.com/office/officeart/2005/8/layout/vList2"/>
    <dgm:cxn modelId="{147E6B1C-471A-4371-A280-8A31603A9898}" type="presParOf" srcId="{92C14E10-930A-4454-827E-9E941CA366A1}" destId="{1A3AB24F-DD59-4EA0-8742-CA2B176428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1818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Conditional Sequence Generation</a:t>
          </a:r>
          <a:endParaRPr lang="zh-TW" altLang="en-US" sz="2800" kern="1200" dirty="0"/>
        </a:p>
      </dsp:txBody>
      <dsp:txXfrm>
        <a:off x="47519" y="65708"/>
        <a:ext cx="7791662" cy="878402"/>
      </dsp:txXfrm>
    </dsp:sp>
    <dsp:sp modelId="{B708CFD9-A96F-4DE7-8E01-F2835461154C}">
      <dsp:nvSpPr>
        <dsp:cNvPr id="0" name=""/>
        <dsp:cNvSpPr/>
      </dsp:nvSpPr>
      <dsp:spPr>
        <a:xfrm>
          <a:off x="0" y="991629"/>
          <a:ext cx="78867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RL (human feedback)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GAN (discriminator feedback)</a:t>
          </a:r>
          <a:endParaRPr lang="zh-TW" altLang="en-US" sz="2800" kern="1200" dirty="0"/>
        </a:p>
      </dsp:txBody>
      <dsp:txXfrm>
        <a:off x="0" y="991629"/>
        <a:ext cx="7886700" cy="941850"/>
      </dsp:txXfrm>
    </dsp:sp>
    <dsp:sp modelId="{27279EFF-C0F3-44DF-85D3-0521FEEB5806}">
      <dsp:nvSpPr>
        <dsp:cNvPr id="0" name=""/>
        <dsp:cNvSpPr/>
      </dsp:nvSpPr>
      <dsp:spPr>
        <a:xfrm>
          <a:off x="0" y="193347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Unsupervised Conditional Sequence Generation</a:t>
          </a:r>
          <a:endParaRPr lang="zh-TW" altLang="en-US" sz="2800" kern="1200" dirty="0"/>
        </a:p>
      </dsp:txBody>
      <dsp:txXfrm>
        <a:off x="47519" y="1980998"/>
        <a:ext cx="7791662" cy="878402"/>
      </dsp:txXfrm>
    </dsp:sp>
    <dsp:sp modelId="{689CFBF4-12AB-44C2-A6A6-57606180E3F2}">
      <dsp:nvSpPr>
        <dsp:cNvPr id="0" name=""/>
        <dsp:cNvSpPr/>
      </dsp:nvSpPr>
      <dsp:spPr>
        <a:xfrm>
          <a:off x="0" y="2906919"/>
          <a:ext cx="7886700" cy="142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Text Style Transfer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Abstractive Summarization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TW" altLang="en-US" sz="2800" kern="1200" dirty="0"/>
        </a:p>
      </dsp:txBody>
      <dsp:txXfrm>
        <a:off x="0" y="2906919"/>
        <a:ext cx="7886700" cy="1426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017D3855-ED12-4EDC-8EDE-83EA5EDA2EF0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C0196887-C8B2-40FE-ABDC-9C7A42E97A19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7E32CA57-C8D7-48D7-A037-11F96B547E32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93493B0E-AC09-4F9F-81CC-8C4A815D982D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19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4726" y="34922"/>
        <a:ext cx="7817248" cy="641908"/>
      </dsp:txXfrm>
    </dsp:sp>
    <dsp:sp modelId="{07E3E9F4-8DC2-4EBE-8F63-A062A1560122}">
      <dsp:nvSpPr>
        <dsp:cNvPr id="0" name=""/>
        <dsp:cNvSpPr/>
      </dsp:nvSpPr>
      <dsp:spPr>
        <a:xfrm>
          <a:off x="0" y="711556"/>
          <a:ext cx="78867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11556"/>
        <a:ext cx="7886700" cy="629280"/>
      </dsp:txXfrm>
    </dsp:sp>
    <dsp:sp modelId="{EC1B19BC-7856-4E02-898F-BE9034D68682}">
      <dsp:nvSpPr>
        <dsp:cNvPr id="0" name=""/>
        <dsp:cNvSpPr/>
      </dsp:nvSpPr>
      <dsp:spPr>
        <a:xfrm>
          <a:off x="0" y="134083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4726" y="1375562"/>
        <a:ext cx="7817248" cy="641908"/>
      </dsp:txXfrm>
    </dsp:sp>
    <dsp:sp modelId="{E4842BC5-1669-4C6C-860D-72FFE00CFD4D}">
      <dsp:nvSpPr>
        <dsp:cNvPr id="0" name=""/>
        <dsp:cNvSpPr/>
      </dsp:nvSpPr>
      <dsp:spPr>
        <a:xfrm>
          <a:off x="0" y="2052196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52196"/>
        <a:ext cx="7886700" cy="806264"/>
      </dsp:txXfrm>
    </dsp:sp>
    <dsp:sp modelId="{77B2F871-E9D9-4EB3-8B66-4FDC64955243}">
      <dsp:nvSpPr>
        <dsp:cNvPr id="0" name=""/>
        <dsp:cNvSpPr/>
      </dsp:nvSpPr>
      <dsp:spPr>
        <a:xfrm>
          <a:off x="0" y="2858461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4726" y="2893187"/>
        <a:ext cx="7817248" cy="641908"/>
      </dsp:txXfrm>
    </dsp:sp>
    <dsp:sp modelId="{0EB1E1DC-A3E2-4B33-B8F6-6A8DB2248824}">
      <dsp:nvSpPr>
        <dsp:cNvPr id="0" name=""/>
        <dsp:cNvSpPr/>
      </dsp:nvSpPr>
      <dsp:spPr>
        <a:xfrm>
          <a:off x="0" y="3569821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</a:rPr>
            <a:t>[Tong 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69821"/>
        <a:ext cx="7886700" cy="8062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19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4726" y="34922"/>
        <a:ext cx="7817248" cy="641908"/>
      </dsp:txXfrm>
    </dsp:sp>
    <dsp:sp modelId="{07E3E9F4-8DC2-4EBE-8F63-A062A1560122}">
      <dsp:nvSpPr>
        <dsp:cNvPr id="0" name=""/>
        <dsp:cNvSpPr/>
      </dsp:nvSpPr>
      <dsp:spPr>
        <a:xfrm>
          <a:off x="0" y="711556"/>
          <a:ext cx="78867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11556"/>
        <a:ext cx="7886700" cy="629280"/>
      </dsp:txXfrm>
    </dsp:sp>
    <dsp:sp modelId="{EC1B19BC-7856-4E02-898F-BE9034D68682}">
      <dsp:nvSpPr>
        <dsp:cNvPr id="0" name=""/>
        <dsp:cNvSpPr/>
      </dsp:nvSpPr>
      <dsp:spPr>
        <a:xfrm>
          <a:off x="0" y="134083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4726" y="1375562"/>
        <a:ext cx="7817248" cy="641908"/>
      </dsp:txXfrm>
    </dsp:sp>
    <dsp:sp modelId="{E4842BC5-1669-4C6C-860D-72FFE00CFD4D}">
      <dsp:nvSpPr>
        <dsp:cNvPr id="0" name=""/>
        <dsp:cNvSpPr/>
      </dsp:nvSpPr>
      <dsp:spPr>
        <a:xfrm>
          <a:off x="0" y="2052196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52196"/>
        <a:ext cx="7886700" cy="806264"/>
      </dsp:txXfrm>
    </dsp:sp>
    <dsp:sp modelId="{77B2F871-E9D9-4EB3-8B66-4FDC64955243}">
      <dsp:nvSpPr>
        <dsp:cNvPr id="0" name=""/>
        <dsp:cNvSpPr/>
      </dsp:nvSpPr>
      <dsp:spPr>
        <a:xfrm>
          <a:off x="0" y="2858461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4726" y="2893187"/>
        <a:ext cx="7817248" cy="641908"/>
      </dsp:txXfrm>
    </dsp:sp>
    <dsp:sp modelId="{0EB1E1DC-A3E2-4B33-B8F6-6A8DB2248824}">
      <dsp:nvSpPr>
        <dsp:cNvPr id="0" name=""/>
        <dsp:cNvSpPr/>
      </dsp:nvSpPr>
      <dsp:spPr>
        <a:xfrm>
          <a:off x="0" y="3569821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</a:rPr>
            <a:t>[Tong 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69821"/>
        <a:ext cx="7886700" cy="8062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19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4726" y="34922"/>
        <a:ext cx="7817248" cy="641908"/>
      </dsp:txXfrm>
    </dsp:sp>
    <dsp:sp modelId="{07E3E9F4-8DC2-4EBE-8F63-A062A1560122}">
      <dsp:nvSpPr>
        <dsp:cNvPr id="0" name=""/>
        <dsp:cNvSpPr/>
      </dsp:nvSpPr>
      <dsp:spPr>
        <a:xfrm>
          <a:off x="0" y="711556"/>
          <a:ext cx="78867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11556"/>
        <a:ext cx="7886700" cy="629280"/>
      </dsp:txXfrm>
    </dsp:sp>
    <dsp:sp modelId="{EC1B19BC-7856-4E02-898F-BE9034D68682}">
      <dsp:nvSpPr>
        <dsp:cNvPr id="0" name=""/>
        <dsp:cNvSpPr/>
      </dsp:nvSpPr>
      <dsp:spPr>
        <a:xfrm>
          <a:off x="0" y="1340836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4726" y="1375562"/>
        <a:ext cx="7817248" cy="641908"/>
      </dsp:txXfrm>
    </dsp:sp>
    <dsp:sp modelId="{E4842BC5-1669-4C6C-860D-72FFE00CFD4D}">
      <dsp:nvSpPr>
        <dsp:cNvPr id="0" name=""/>
        <dsp:cNvSpPr/>
      </dsp:nvSpPr>
      <dsp:spPr>
        <a:xfrm>
          <a:off x="0" y="2052196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52196"/>
        <a:ext cx="7886700" cy="806264"/>
      </dsp:txXfrm>
    </dsp:sp>
    <dsp:sp modelId="{77B2F871-E9D9-4EB3-8B66-4FDC64955243}">
      <dsp:nvSpPr>
        <dsp:cNvPr id="0" name=""/>
        <dsp:cNvSpPr/>
      </dsp:nvSpPr>
      <dsp:spPr>
        <a:xfrm>
          <a:off x="0" y="2858461"/>
          <a:ext cx="7886700" cy="7113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4726" y="2893187"/>
        <a:ext cx="7817248" cy="641908"/>
      </dsp:txXfrm>
    </dsp:sp>
    <dsp:sp modelId="{0EB1E1DC-A3E2-4B33-B8F6-6A8DB2248824}">
      <dsp:nvSpPr>
        <dsp:cNvPr id="0" name=""/>
        <dsp:cNvSpPr/>
      </dsp:nvSpPr>
      <dsp:spPr>
        <a:xfrm>
          <a:off x="0" y="3569821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[Tong </a:t>
          </a:r>
          <a:r>
            <a:rPr lang="en-US" altLang="zh-TW" sz="1800" kern="1200" dirty="0">
              <a:solidFill>
                <a:srgbClr val="0000FF"/>
              </a:solidFill>
            </a:rPr>
            <a:t>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69821"/>
        <a:ext cx="7886700" cy="8062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23589"/>
          <a:ext cx="7886700" cy="11419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Conditional Sequence Generation</a:t>
          </a:r>
          <a:endParaRPr lang="zh-TW" altLang="en-US" sz="2800" kern="1200" dirty="0"/>
        </a:p>
      </dsp:txBody>
      <dsp:txXfrm>
        <a:off x="55744" y="79333"/>
        <a:ext cx="7775212" cy="1030432"/>
      </dsp:txXfrm>
    </dsp:sp>
    <dsp:sp modelId="{B708CFD9-A96F-4DE7-8E01-F2835461154C}">
      <dsp:nvSpPr>
        <dsp:cNvPr id="0" name=""/>
        <dsp:cNvSpPr/>
      </dsp:nvSpPr>
      <dsp:spPr>
        <a:xfrm>
          <a:off x="0" y="1165509"/>
          <a:ext cx="78867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RL (human feedback)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GAN (discriminator feedback)</a:t>
          </a:r>
          <a:endParaRPr lang="zh-TW" altLang="en-US" sz="2800" kern="1200" dirty="0"/>
        </a:p>
      </dsp:txBody>
      <dsp:txXfrm>
        <a:off x="0" y="1165509"/>
        <a:ext cx="7886700" cy="1010160"/>
      </dsp:txXfrm>
    </dsp:sp>
    <dsp:sp modelId="{27279EFF-C0F3-44DF-85D3-0521FEEB5806}">
      <dsp:nvSpPr>
        <dsp:cNvPr id="0" name=""/>
        <dsp:cNvSpPr/>
      </dsp:nvSpPr>
      <dsp:spPr>
        <a:xfrm>
          <a:off x="0" y="2175669"/>
          <a:ext cx="7886700" cy="114192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Unsupervised Conditional Sequence Generation</a:t>
          </a:r>
          <a:endParaRPr lang="zh-TW" altLang="en-US" sz="2800" kern="1200" dirty="0"/>
        </a:p>
      </dsp:txBody>
      <dsp:txXfrm>
        <a:off x="55744" y="2231413"/>
        <a:ext cx="7775212" cy="1030432"/>
      </dsp:txXfrm>
    </dsp:sp>
    <dsp:sp modelId="{689CFBF4-12AB-44C2-A6A6-57606180E3F2}">
      <dsp:nvSpPr>
        <dsp:cNvPr id="0" name=""/>
        <dsp:cNvSpPr/>
      </dsp:nvSpPr>
      <dsp:spPr>
        <a:xfrm>
          <a:off x="0" y="3317589"/>
          <a:ext cx="78867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Text Style Transfer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Abstractive Summarization</a:t>
          </a:r>
          <a:endParaRPr lang="zh-TW" altLang="en-US" sz="2800" kern="1200" dirty="0"/>
        </a:p>
      </dsp:txBody>
      <dsp:txXfrm>
        <a:off x="0" y="3317589"/>
        <a:ext cx="7886700" cy="1010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38079"/>
          <a:ext cx="7886700" cy="10073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9176" y="87255"/>
        <a:ext cx="7788348" cy="909018"/>
      </dsp:txXfrm>
    </dsp:sp>
    <dsp:sp modelId="{B708CFD9-A96F-4DE7-8E01-F2835461154C}">
      <dsp:nvSpPr>
        <dsp:cNvPr id="0" name=""/>
        <dsp:cNvSpPr/>
      </dsp:nvSpPr>
      <dsp:spPr>
        <a:xfrm>
          <a:off x="0" y="1045449"/>
          <a:ext cx="78867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3300" kern="1200" dirty="0"/>
            <a:t>RL (human feedback)</a:t>
          </a:r>
          <a:endParaRPr lang="zh-TW" alt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3300" kern="1200" dirty="0"/>
            <a:t>GAN (discriminator feedback)</a:t>
          </a:r>
          <a:endParaRPr lang="zh-TW" altLang="en-US" sz="3300" kern="1200" dirty="0"/>
        </a:p>
      </dsp:txBody>
      <dsp:txXfrm>
        <a:off x="0" y="1045449"/>
        <a:ext cx="7886700" cy="1130220"/>
      </dsp:txXfrm>
    </dsp:sp>
    <dsp:sp modelId="{639A7860-62DB-43BA-AD72-F786F8515892}">
      <dsp:nvSpPr>
        <dsp:cNvPr id="0" name=""/>
        <dsp:cNvSpPr/>
      </dsp:nvSpPr>
      <dsp:spPr>
        <a:xfrm>
          <a:off x="0" y="2175669"/>
          <a:ext cx="7886700" cy="100737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Unsupervised </a:t>
          </a:r>
          <a:r>
            <a:rPr lang="en-US" altLang="zh-TW" sz="4200" kern="1200" dirty="0" err="1"/>
            <a:t>Seq</a:t>
          </a:r>
          <a:r>
            <a:rPr lang="en-US" altLang="zh-TW" sz="4200" kern="1200" dirty="0"/>
            <a:t>-to-</a:t>
          </a:r>
          <a:r>
            <a:rPr lang="en-US" altLang="zh-TW" sz="4200" kern="1200" dirty="0" err="1"/>
            <a:t>seq</a:t>
          </a:r>
          <a:r>
            <a:rPr lang="en-US" altLang="zh-TW" sz="4200" kern="1200" dirty="0"/>
            <a:t> Model</a:t>
          </a:r>
          <a:endParaRPr lang="zh-TW" altLang="en-US" sz="4200" kern="1200" dirty="0"/>
        </a:p>
      </dsp:txBody>
      <dsp:txXfrm>
        <a:off x="49176" y="2224845"/>
        <a:ext cx="7788348" cy="909018"/>
      </dsp:txXfrm>
    </dsp:sp>
    <dsp:sp modelId="{1A3AB24F-DD59-4EA0-8742-CA2B176428C8}">
      <dsp:nvSpPr>
        <dsp:cNvPr id="0" name=""/>
        <dsp:cNvSpPr/>
      </dsp:nvSpPr>
      <dsp:spPr>
        <a:xfrm>
          <a:off x="0" y="3183039"/>
          <a:ext cx="78867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3300" kern="1200" dirty="0"/>
            <a:t>Text Style Transfer</a:t>
          </a:r>
          <a:endParaRPr lang="zh-TW" alt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3300" kern="1200" dirty="0"/>
            <a:t>Unsupervised Abstractive Summarization</a:t>
          </a:r>
          <a:endParaRPr lang="zh-TW" altLang="en-US" sz="3300" kern="1200" dirty="0"/>
        </a:p>
      </dsp:txBody>
      <dsp:txXfrm>
        <a:off x="0" y="3183039"/>
        <a:ext cx="7886700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E9EE6-8075-450F-B8C8-77287EB6E442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3A59F-5AE1-44B8-B093-9D591AA514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17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3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7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0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09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12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22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789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82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021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55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94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64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i="0">
                    <a:latin typeface="Cambria Math" panose="02040503050406030204" pitchFamily="18" charset="0"/>
                  </a:rPr>
                  <a:t>→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2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033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672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30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64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163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3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950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43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11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89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4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30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5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51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03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09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0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29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90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04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34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6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14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9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B10F-5537-49B8-A3E9-B335A197133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6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00.png"/><Relationship Id="rId18" Type="http://schemas.openxmlformats.org/officeDocument/2006/relationships/image" Target="../media/image450.png"/><Relationship Id="rId26" Type="http://schemas.openxmlformats.org/officeDocument/2006/relationships/image" Target="../media/image531.png"/><Relationship Id="rId3" Type="http://schemas.openxmlformats.org/officeDocument/2006/relationships/image" Target="../media/image310.png"/><Relationship Id="rId21" Type="http://schemas.openxmlformats.org/officeDocument/2006/relationships/image" Target="../media/image480.png"/><Relationship Id="rId7" Type="http://schemas.openxmlformats.org/officeDocument/2006/relationships/image" Target="../media/image57.png"/><Relationship Id="rId12" Type="http://schemas.openxmlformats.org/officeDocument/2006/relationships/image" Target="../media/image390.png"/><Relationship Id="rId17" Type="http://schemas.openxmlformats.org/officeDocument/2006/relationships/image" Target="../media/image440.png"/><Relationship Id="rId25" Type="http://schemas.openxmlformats.org/officeDocument/2006/relationships/image" Target="../media/image521.png"/><Relationship Id="rId2" Type="http://schemas.openxmlformats.org/officeDocument/2006/relationships/image" Target="../media/image2.png"/><Relationship Id="rId16" Type="http://schemas.openxmlformats.org/officeDocument/2006/relationships/image" Target="../media/image430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.png"/><Relationship Id="rId24" Type="http://schemas.openxmlformats.org/officeDocument/2006/relationships/image" Target="../media/image510.png"/><Relationship Id="rId5" Type="http://schemas.openxmlformats.org/officeDocument/2006/relationships/image" Target="../media/image340.png"/><Relationship Id="rId15" Type="http://schemas.openxmlformats.org/officeDocument/2006/relationships/image" Target="../media/image420.png"/><Relationship Id="rId23" Type="http://schemas.openxmlformats.org/officeDocument/2006/relationships/image" Target="../media/image500.png"/><Relationship Id="rId10" Type="http://schemas.openxmlformats.org/officeDocument/2006/relationships/image" Target="../media/image58.jpeg"/><Relationship Id="rId19" Type="http://schemas.openxmlformats.org/officeDocument/2006/relationships/image" Target="../media/image46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Relationship Id="rId22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90.png"/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12" Type="http://schemas.openxmlformats.org/officeDocument/2006/relationships/image" Target="../media/image5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1070.png"/><Relationship Id="rId5" Type="http://schemas.openxmlformats.org/officeDocument/2006/relationships/image" Target="../media/image530.png"/><Relationship Id="rId15" Type="http://schemas.openxmlformats.org/officeDocument/2006/relationships/image" Target="../media/image610.png"/><Relationship Id="rId10" Type="http://schemas.openxmlformats.org/officeDocument/2006/relationships/image" Target="../media/image570.png"/><Relationship Id="rId4" Type="http://schemas.openxmlformats.org/officeDocument/2006/relationships/image" Target="../media/image1010.png"/><Relationship Id="rId9" Type="http://schemas.openxmlformats.org/officeDocument/2006/relationships/image" Target="../media/image59.png"/><Relationship Id="rId14" Type="http://schemas.openxmlformats.org/officeDocument/2006/relationships/image" Target="../media/image6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90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120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710.png"/><Relationship Id="rId5" Type="http://schemas.openxmlformats.org/officeDocument/2006/relationships/image" Target="../media/image640.png"/><Relationship Id="rId10" Type="http://schemas.openxmlformats.org/officeDocument/2006/relationships/image" Target="../media/image700.png"/><Relationship Id="rId4" Type="http://schemas.openxmlformats.org/officeDocument/2006/relationships/image" Target="../media/image81.png"/><Relationship Id="rId9" Type="http://schemas.openxmlformats.org/officeDocument/2006/relationships/image" Target="../media/image6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7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7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8.jpeg"/><Relationship Id="rId7" Type="http://schemas.openxmlformats.org/officeDocument/2006/relationships/image" Target="../media/image7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8168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Improving Sequence Generation by GAN</a:t>
            </a:r>
            <a:endParaRPr lang="zh-TW" altLang="en-US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404827-157F-0141-8C8D-495A374C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3262" y="2826013"/>
                <a:ext cx="804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2826013"/>
                <a:ext cx="804386" cy="461665"/>
              </a:xfrm>
              <a:prstGeom prst="rect">
                <a:avLst/>
              </a:prstGeom>
              <a:blipFill>
                <a:blip r:embed="rId2"/>
                <a:stretch>
                  <a:fillRect r="-18182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46876" y="2629844"/>
                <a:ext cx="4224631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6" y="2629844"/>
                <a:ext cx="4224631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19850" y="3716474"/>
                <a:ext cx="5411020" cy="100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50" y="3716474"/>
                <a:ext cx="5411020" cy="100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54721" y="440375"/>
                <a:ext cx="3428503" cy="8268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21" y="440375"/>
                <a:ext cx="3428503" cy="826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73380" y="4812257"/>
                <a:ext cx="5626908" cy="100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0" y="4812257"/>
                <a:ext cx="5626908" cy="1003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971508" y="2473982"/>
                <a:ext cx="3794931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08" y="2473982"/>
                <a:ext cx="3794931" cy="1169807"/>
              </a:xfrm>
              <a:prstGeom prst="rect">
                <a:avLst/>
              </a:prstGeom>
              <a:blipFill>
                <a:blip r:embed="rId7"/>
                <a:stretch>
                  <a:fillRect r="-35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4725105" y="3703222"/>
            <a:ext cx="1266262" cy="89590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25105" y="5090276"/>
            <a:ext cx="1714746" cy="4479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3262" y="5943389"/>
                <a:ext cx="670614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5943389"/>
                <a:ext cx="6706142" cy="500137"/>
              </a:xfrm>
              <a:prstGeom prst="rect">
                <a:avLst/>
              </a:prstGeom>
              <a:blipFill>
                <a:blip r:embed="rId8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/>
          <p:cNvSpPr/>
          <p:nvPr/>
        </p:nvSpPr>
        <p:spPr>
          <a:xfrm rot="5400000" flipH="1">
            <a:off x="7042063" y="3374114"/>
            <a:ext cx="410825" cy="4802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637887" y="3805946"/>
            <a:ext cx="134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515455" y="1496806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55" y="1496806"/>
                <a:ext cx="4606178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13262" y="1722201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1722201"/>
                <a:ext cx="936171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350057" y="1383915"/>
                <a:ext cx="313755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57" y="1383915"/>
                <a:ext cx="3137550" cy="11698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1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8" grpId="0" animBg="1"/>
      <p:bldP spid="21" grpId="0"/>
      <p:bldP spid="22" grpId="0"/>
      <p:bldP spid="23" grpId="0" animBg="1"/>
      <p:bldP spid="25" grpId="0" animBg="1"/>
      <p:bldP spid="27" grpId="0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65992" y="2235484"/>
                <a:ext cx="3833678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92" y="2235484"/>
                <a:ext cx="3833678" cy="567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819580" y="2668333"/>
                <a:ext cx="6324420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80" y="2668333"/>
                <a:ext cx="6324420" cy="13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36198" y="3925089"/>
                <a:ext cx="3488651" cy="5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is positive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8" y="3925089"/>
                <a:ext cx="3488651" cy="582595"/>
              </a:xfrm>
              <a:prstGeom prst="rect">
                <a:avLst/>
              </a:prstGeom>
              <a:blipFill>
                <a:blip r:embed="rId4"/>
                <a:stretch>
                  <a:fillRect t="-5263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向右 6"/>
          <p:cNvSpPr/>
          <p:nvPr/>
        </p:nvSpPr>
        <p:spPr>
          <a:xfrm>
            <a:off x="1693892" y="4642620"/>
            <a:ext cx="49282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265275" y="4556252"/>
                <a:ext cx="6878725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After updating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will increase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75" y="4556252"/>
                <a:ext cx="6878725" cy="578685"/>
              </a:xfrm>
              <a:prstGeom prst="rect">
                <a:avLst/>
              </a:prstGeom>
              <a:blipFill>
                <a:blip r:embed="rId5"/>
                <a:stretch>
                  <a:fillRect l="-1862" t="-4211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36198" y="5256457"/>
                <a:ext cx="3488651" cy="5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is negative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8" y="5256457"/>
                <a:ext cx="3488651" cy="582595"/>
              </a:xfrm>
              <a:prstGeom prst="rect">
                <a:avLst/>
              </a:prstGeom>
              <a:blipFill>
                <a:blip r:embed="rId6"/>
                <a:stretch>
                  <a:fillRect t="-4167" b="-239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12"/>
          <p:cNvSpPr/>
          <p:nvPr/>
        </p:nvSpPr>
        <p:spPr>
          <a:xfrm>
            <a:off x="1693892" y="5973988"/>
            <a:ext cx="49282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65275" y="5887620"/>
                <a:ext cx="6878725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After updating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will decrease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75" y="5887620"/>
                <a:ext cx="6878725" cy="578685"/>
              </a:xfrm>
              <a:prstGeom prst="rect">
                <a:avLst/>
              </a:prstGeom>
              <a:blipFill>
                <a:blip r:embed="rId7"/>
                <a:stretch>
                  <a:fillRect l="-1862" t="-5263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4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- </a:t>
            </a:r>
            <a:r>
              <a:rPr lang="en-US" altLang="zh-TW" dirty="0" err="1"/>
              <a:t>Implemenation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6" y="2427970"/>
            <a:ext cx="679810" cy="980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812" y="2365917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4238" y="2640870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8" y="2640870"/>
                <a:ext cx="4385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1632446" y="2716544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12983" y="3821444"/>
                <a:ext cx="1046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3" y="3821444"/>
                <a:ext cx="10465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2983" y="4403893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3" y="4403893"/>
                <a:ext cx="1080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7650" y="5471725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50" y="5471725"/>
                <a:ext cx="1171153" cy="369332"/>
              </a:xfrm>
              <a:prstGeom prst="rect">
                <a:avLst/>
              </a:prstGeom>
              <a:blipFill>
                <a:blip r:embed="rId7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973270" y="4872309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20748" y="3764603"/>
                <a:ext cx="14565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48" y="3764603"/>
                <a:ext cx="145655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20748" y="4333970"/>
                <a:ext cx="14697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48" y="4333970"/>
                <a:ext cx="14697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34705" y="5401802"/>
                <a:ext cx="1560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705" y="5401802"/>
                <a:ext cx="1560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2384248" y="4851235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18138" y="2843353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38" y="2843353"/>
                <a:ext cx="4320209" cy="1130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38556" y="2134877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556" y="2134877"/>
                <a:ext cx="3201261" cy="542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152946" y="2134877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603521" y="2672608"/>
            <a:ext cx="0" cy="347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67806" y="1904771"/>
            <a:ext cx="3370522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96243" y="1904771"/>
            <a:ext cx="4644548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弧形下彎 28"/>
          <p:cNvSpPr/>
          <p:nvPr/>
        </p:nvSpPr>
        <p:spPr>
          <a:xfrm>
            <a:off x="2573212" y="1425966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箭號: 弧形下彎 29"/>
          <p:cNvSpPr/>
          <p:nvPr/>
        </p:nvSpPr>
        <p:spPr>
          <a:xfrm flipH="1" flipV="1">
            <a:off x="2573211" y="6139699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/>
              <p:nvPr/>
            </p:nvSpPr>
            <p:spPr>
              <a:xfrm>
                <a:off x="4225535" y="410186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535" y="4101866"/>
                <a:ext cx="3488651" cy="509178"/>
              </a:xfrm>
              <a:prstGeom prst="rect">
                <a:avLst/>
              </a:prstGeom>
              <a:blipFill>
                <a:blip r:embed="rId13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/>
              <p:nvPr/>
            </p:nvSpPr>
            <p:spPr>
              <a:xfrm>
                <a:off x="4478914" y="455692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14" y="4556928"/>
                <a:ext cx="4968117" cy="509178"/>
              </a:xfrm>
              <a:prstGeom prst="rect">
                <a:avLst/>
              </a:prstGeom>
              <a:blipFill>
                <a:blip r:embed="rId14"/>
                <a:stretch>
                  <a:fillRect l="-1963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/>
              <p:nvPr/>
            </p:nvSpPr>
            <p:spPr>
              <a:xfrm>
                <a:off x="4273208" y="5103158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08" y="5103158"/>
                <a:ext cx="3488651" cy="509178"/>
              </a:xfrm>
              <a:prstGeom prst="rect">
                <a:avLst/>
              </a:prstGeom>
              <a:blipFill>
                <a:blip r:embed="rId15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/>
              <p:nvPr/>
            </p:nvSpPr>
            <p:spPr>
              <a:xfrm>
                <a:off x="4402278" y="557820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78" y="5578208"/>
                <a:ext cx="4968117" cy="509178"/>
              </a:xfrm>
              <a:prstGeom prst="rect">
                <a:avLst/>
              </a:prstGeom>
              <a:blipFill>
                <a:blip r:embed="rId16"/>
                <a:stretch>
                  <a:fillRect l="-1840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29" grpId="0" animBg="1"/>
      <p:bldP spid="30" grpId="0" animBg="1"/>
      <p:bldP spid="31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16556" y="3723681"/>
                <a:ext cx="432020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556" y="3723681"/>
                <a:ext cx="4320209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84419" y="2479830"/>
                <a:ext cx="336605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19" y="2479830"/>
                <a:ext cx="336605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87571" y="3699299"/>
                <a:ext cx="377431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71" y="3699299"/>
                <a:ext cx="3774311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50471" y="2493624"/>
                <a:ext cx="384900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71" y="2493624"/>
                <a:ext cx="3849002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50412" y="5684637"/>
                <a:ext cx="197368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412" y="5684637"/>
                <a:ext cx="1973681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630892" y="5607054"/>
            <a:ext cx="373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obtained from interaction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83401" y="6060749"/>
                <a:ext cx="2986518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weighted by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401" y="6060749"/>
                <a:ext cx="2986518" cy="509178"/>
              </a:xfrm>
              <a:prstGeom prst="rect">
                <a:avLst/>
              </a:prstGeom>
              <a:blipFill>
                <a:blip r:embed="rId7"/>
                <a:stretch>
                  <a:fillRect l="-1633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90877" y="2685398"/>
            <a:ext cx="139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Objective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0177" y="4181872"/>
            <a:ext cx="139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15374" y="1558379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Maximum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9631" y="1599275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Reinforcement Learning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-224493" y="2442903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-384312" y="3688308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-224493" y="4894555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cxnSpLocks/>
          </p:cNvCxnSpPr>
          <p:nvPr/>
        </p:nvCxnSpPr>
        <p:spPr>
          <a:xfrm>
            <a:off x="48993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17751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52224" y="5145573"/>
            <a:ext cx="143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Training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15899" y="5177745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99" y="5177745"/>
                <a:ext cx="2917657" cy="369332"/>
              </a:xfrm>
              <a:prstGeom prst="rect">
                <a:avLst/>
              </a:prstGeom>
              <a:blipFill>
                <a:blip r:embed="rId8"/>
                <a:stretch>
                  <a:fillRect t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82725" y="5191739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25" y="5191739"/>
                <a:ext cx="2917657" cy="369332"/>
              </a:xfrm>
              <a:prstGeom prst="rect">
                <a:avLst/>
              </a:prstGeom>
              <a:blipFill>
                <a:blip r:embed="rId9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3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GO style training 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two agents talk to each other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9" y="2547270"/>
            <a:ext cx="679810" cy="9807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37" y="3095851"/>
            <a:ext cx="635626" cy="9613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9" y="4377216"/>
            <a:ext cx="679810" cy="9807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37" y="4925797"/>
            <a:ext cx="635626" cy="9613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75" y="2547270"/>
            <a:ext cx="679810" cy="9807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20" y="3037667"/>
            <a:ext cx="635626" cy="9613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75" y="4377216"/>
            <a:ext cx="679810" cy="9807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20" y="4867613"/>
            <a:ext cx="635626" cy="96131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31042" y="2566718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57713" y="3636818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97079" y="4366163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145264" y="5473339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84279" y="2518816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93260" y="3528064"/>
            <a:ext cx="12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am 16.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69584" y="4249293"/>
            <a:ext cx="309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though you were 12.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35480" y="5345966"/>
            <a:ext cx="244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make you think so?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54765" y="6193651"/>
            <a:ext cx="74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Using a pre-defined evaluation function to compute R(</a:t>
            </a:r>
            <a:r>
              <a:rPr lang="en-US" altLang="zh-TW" sz="2400" dirty="0" err="1"/>
              <a:t>h,x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0262264-F0BA-43A2-BEDB-9DCE8E03908A}"/>
              </a:ext>
            </a:extLst>
          </p:cNvPr>
          <p:cNvGrpSpPr/>
          <p:nvPr/>
        </p:nvGrpSpPr>
        <p:grpSpPr>
          <a:xfrm>
            <a:off x="6668917" y="311526"/>
            <a:ext cx="2265057" cy="1653962"/>
            <a:chOff x="6766560" y="307131"/>
            <a:chExt cx="2265057" cy="1653962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85B82E8-7CC4-4D59-907B-E2AC2211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6560" y="307131"/>
              <a:ext cx="1152525" cy="1104900"/>
            </a:xfrm>
            <a:prstGeom prst="rect">
              <a:avLst/>
            </a:prstGeom>
          </p:spPr>
        </p:pic>
        <p:sp>
          <p:nvSpPr>
            <p:cNvPr id="22" name="語音泡泡: 圓角矩形 21">
              <a:extLst>
                <a:ext uri="{FF2B5EF4-FFF2-40B4-BE49-F238E27FC236}">
                  <a16:creationId xmlns:a16="http://schemas.microsoft.com/office/drawing/2014/main" id="{D312B029-23EE-4593-A0CE-8DDACA880907}"/>
                </a:ext>
              </a:extLst>
            </p:cNvPr>
            <p:cNvSpPr/>
            <p:nvPr/>
          </p:nvSpPr>
          <p:spPr>
            <a:xfrm>
              <a:off x="7546851" y="1453661"/>
              <a:ext cx="1484766" cy="507432"/>
            </a:xfrm>
            <a:prstGeom prst="wedgeRoundRectCallout">
              <a:avLst>
                <a:gd name="adj1" fmla="val -56705"/>
                <a:gd name="adj2" fmla="val -14407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 am busy.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66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1506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0D30A84-84E7-4E2D-BC8D-411E66374695}"/>
              </a:ext>
            </a:extLst>
          </p:cNvPr>
          <p:cNvSpPr/>
          <p:nvPr/>
        </p:nvSpPr>
        <p:spPr>
          <a:xfrm>
            <a:off x="822602" y="3273590"/>
            <a:ext cx="4663798" cy="443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8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对话泡泡图标矢量素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14" y="4290276"/>
            <a:ext cx="3713020" cy="25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1429" y="1701574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3641429" y="3119482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062" y="1980156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30692" y="2059481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2969212" y="2026828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5586515" y="207023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2955629" y="3165085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2955629" y="3843910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584649" y="3477389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307759" y="3477389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or fake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361016" y="57503"/>
            <a:ext cx="587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http://www.nipic.com/show/3/83/3936650kd7476069.html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775345" y="5636408"/>
            <a:ext cx="269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human </a:t>
            </a:r>
          </a:p>
          <a:p>
            <a:pPr algn="r"/>
            <a:r>
              <a:rPr lang="en-US" altLang="zh-TW" sz="2400" dirty="0"/>
              <a:t>dialogues</a:t>
            </a:r>
            <a:endParaRPr lang="zh-TW" altLang="en-US" sz="2400" dirty="0"/>
          </a:p>
        </p:txBody>
      </p:sp>
      <p:sp>
        <p:nvSpPr>
          <p:cNvPr id="18" name="箭號: 彎曲 17"/>
          <p:cNvSpPr/>
          <p:nvPr/>
        </p:nvSpPr>
        <p:spPr>
          <a:xfrm rot="16200000">
            <a:off x="4458667" y="4267945"/>
            <a:ext cx="837119" cy="1001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91556" y="2450417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3781297" y="1869376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4632229" y="1869376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7590" y="3835297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37722" y="3151398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349054" y="5867240"/>
            <a:ext cx="250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6266178" y="3804519"/>
            <a:ext cx="166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“reward”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15" grpId="0"/>
      <p:bldP spid="19" grpId="0"/>
      <p:bldP spid="18" grpId="0" animBg="1"/>
      <p:bldP spid="20" grpId="0"/>
      <p:bldP spid="21" grpId="0" animBg="1"/>
      <p:bldP spid="23" grpId="0" animBg="1"/>
      <p:bldP spid="24" grpId="0"/>
      <p:bldP spid="2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311494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Initialize generator G (chatbot) and discriminator D</a:t>
                </a:r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r>
                  <a:rPr lang="en-US" altLang="zh-TW" dirty="0"/>
                  <a:t>Sample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TW" dirty="0"/>
                  <a:t> and response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from training set</a:t>
                </a:r>
              </a:p>
              <a:p>
                <a:pPr lvl="1"/>
                <a:r>
                  <a:rPr lang="en-US" altLang="zh-TW" dirty="0"/>
                  <a:t>Sample input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/>
                  <a:t> from training set, and generate response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dirty="0"/>
                  <a:t> by G(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Update D to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and decrease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Update generator G (chatbot) such that</a:t>
                </a:r>
              </a:p>
              <a:p>
                <a:pPr lvl="2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311494" cy="4351338"/>
              </a:xfrm>
              <a:blipFill>
                <a:blip r:embed="rId3"/>
                <a:stretch>
                  <a:fillRect l="-1083" t="-1961" r="-1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337680" y="5022059"/>
            <a:ext cx="1568171" cy="8261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Discrimi</a:t>
            </a:r>
            <a:endParaRPr lang="en-US" altLang="zh-TW" sz="2400" dirty="0"/>
          </a:p>
          <a:p>
            <a:pPr algn="ctr"/>
            <a:r>
              <a:rPr lang="en-US" altLang="zh-TW" sz="2400" dirty="0" err="1"/>
              <a:t>nator</a:t>
            </a:r>
            <a:endParaRPr lang="en-US" altLang="zh-TW" sz="2400" dirty="0"/>
          </a:p>
        </p:txBody>
      </p:sp>
      <p:sp>
        <p:nvSpPr>
          <p:cNvPr id="11" name="箭號: 向右 10"/>
          <p:cNvSpPr/>
          <p:nvPr/>
        </p:nvSpPr>
        <p:spPr>
          <a:xfrm>
            <a:off x="3746330" y="5204323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871345" y="5204323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414129" y="5180041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37430" y="5790200"/>
            <a:ext cx="141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9444" y="2667193"/>
            <a:ext cx="6870700" cy="15315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069444" y="4492349"/>
            <a:ext cx="6870700" cy="17824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16200000">
            <a:off x="7195981" y="5180040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317514" y="325405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p:sp>
        <p:nvSpPr>
          <p:cNvPr id="32" name="箭號: 向右 31"/>
          <p:cNvSpPr/>
          <p:nvPr/>
        </p:nvSpPr>
        <p:spPr>
          <a:xfrm>
            <a:off x="1788572" y="5187844"/>
            <a:ext cx="60483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91011" y="5180039"/>
                <a:ext cx="4044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11" y="5180039"/>
                <a:ext cx="4044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4" descr="「問號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75" y="4626264"/>
            <a:ext cx="1683657" cy="16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406555" y="4976462"/>
            <a:ext cx="1313483" cy="889158"/>
            <a:chOff x="-783884" y="4912651"/>
            <a:chExt cx="1313483" cy="889158"/>
          </a:xfrm>
        </p:grpSpPr>
        <p:sp>
          <p:nvSpPr>
            <p:cNvPr id="37" name="矩形 36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DDA0C-294B-4928-BA73-642386CF7178}"/>
              </a:ext>
            </a:extLst>
          </p:cNvPr>
          <p:cNvSpPr txBox="1"/>
          <p:nvPr/>
        </p:nvSpPr>
        <p:spPr>
          <a:xfrm>
            <a:off x="4903247" y="720394"/>
            <a:ext cx="356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Pairs of conditional input c and response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02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8" grpId="0"/>
      <p:bldP spid="15" grpId="0"/>
      <p:bldP spid="14" grpId="0" animBg="1"/>
      <p:bldP spid="17" grpId="0" animBg="1"/>
      <p:bldP spid="18" grpId="0" animBg="1"/>
      <p:bldP spid="32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24741" y="25415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83880" y="255637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372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107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39729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74733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4604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43216" y="572854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4372305" y="529603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92946" y="570114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6122035" y="526863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41472" y="350907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657129" y="345577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57129" y="389191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4229526" y="391794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226410" y="3565394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5486203" y="527912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869945" y="350446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85602" y="345116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85602" y="388730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5954610" y="391744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954610" y="356539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87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54872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385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673085" y="56970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7902174" y="526458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50995" y="569852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7135933" y="576775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135933" y="610199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653772" y="568980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7650084" y="350041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65741" y="344710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165741" y="388325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7759858" y="393108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743850" y="3562456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7281827" y="526134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4518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84954" y="2554073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276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45934" y="57091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5330872" y="616077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5330872" y="578907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865419" y="606724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3759473" y="5244293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84500" y="5633139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43723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00504" y="2967593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7880917" y="296122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699556" y="2116458"/>
            <a:ext cx="288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we use gradient ascent?</a:t>
            </a:r>
            <a:endParaRPr lang="zh-TW" altLang="en-US" sz="28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06421" y="5291427"/>
            <a:ext cx="8390835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Due to the sampling process, “discriminator+ generator” is not differentiable 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4144221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7878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6124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375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899546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4719669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4872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71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123748" y="1056483"/>
            <a:ext cx="205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3962079" y="1490549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19180" y="231527"/>
            <a:ext cx="5305561" cy="1200668"/>
            <a:chOff x="10539" y="177703"/>
            <a:chExt cx="5305561" cy="1200668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Discrimi</a:t>
              </a:r>
              <a:endParaRPr lang="en-US" altLang="zh-TW" sz="2400" dirty="0"/>
            </a:p>
            <a:p>
              <a:pPr algn="ctr"/>
              <a:r>
                <a:rPr lang="en-US" altLang="zh-TW" sz="2400" dirty="0" err="1"/>
                <a:t>nator</a:t>
              </a:r>
              <a:endParaRPr lang="en-US" altLang="zh-TW" sz="2400" dirty="0"/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6496275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7377552" y="514160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8169272" y="475059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/>
          <p:cNvGrpSpPr/>
          <p:nvPr/>
        </p:nvGrpSpPr>
        <p:grpSpPr>
          <a:xfrm>
            <a:off x="462925" y="200044"/>
            <a:ext cx="1313483" cy="889158"/>
            <a:chOff x="-783884" y="4912651"/>
            <a:chExt cx="1313483" cy="889158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FE3597-9759-4865-9C6A-B89E4C9E02EF}"/>
              </a:ext>
            </a:extLst>
          </p:cNvPr>
          <p:cNvSpPr txBox="1"/>
          <p:nvPr/>
        </p:nvSpPr>
        <p:spPr>
          <a:xfrm>
            <a:off x="1278771" y="3139071"/>
            <a:ext cx="1456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solidFill>
                  <a:srgbClr val="FF0000"/>
                </a:solidFill>
              </a:rPr>
              <a:t>NO!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4516455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Update Parameters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5751A76-A353-412C-823C-1C42D551C5FD}"/>
              </a:ext>
            </a:extLst>
          </p:cNvPr>
          <p:cNvSpPr/>
          <p:nvPr/>
        </p:nvSpPr>
        <p:spPr>
          <a:xfrm>
            <a:off x="3984955" y="2553205"/>
            <a:ext cx="4245582" cy="604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0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1" grpId="0" animBg="1"/>
      <p:bldP spid="13" grpId="0" animBg="1"/>
      <p:bldP spid="15" grpId="0" animBg="1"/>
      <p:bldP spid="16" grpId="0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39" grpId="0" animBg="1"/>
      <p:bldP spid="42" grpId="0"/>
      <p:bldP spid="44" grpId="0" animBg="1"/>
      <p:bldP spid="45" grpId="0" animBg="1"/>
      <p:bldP spid="46" grpId="0" animBg="1"/>
      <p:bldP spid="47" grpId="0"/>
      <p:bldP spid="49" grpId="0"/>
      <p:bldP spid="57" grpId="0"/>
      <p:bldP spid="58" grpId="0" animBg="1"/>
      <p:bldP spid="59" grpId="0" animBg="1"/>
      <p:bldP spid="63" grpId="0" animBg="1"/>
      <p:bldP spid="65" grpId="0" animBg="1"/>
      <p:bldP spid="68" grpId="0"/>
      <p:bldP spid="69" grpId="0" animBg="1"/>
      <p:bldP spid="80" grpId="0"/>
      <p:bldP spid="82" grpId="0" animBg="1"/>
      <p:bldP spid="2" grpId="0"/>
      <p:bldP spid="54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575582" y="1886858"/>
            <a:ext cx="7939768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7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662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2D28ABA-8725-4A15-A6B2-9CC07D07780C}"/>
              </a:ext>
            </a:extLst>
          </p:cNvPr>
          <p:cNvSpPr/>
          <p:nvPr/>
        </p:nvSpPr>
        <p:spPr>
          <a:xfrm>
            <a:off x="754954" y="1972737"/>
            <a:ext cx="7600950" cy="734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5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071D5-2856-4770-B3C2-F372987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4" y="-46207"/>
            <a:ext cx="7886700" cy="1325563"/>
          </a:xfrm>
        </p:spPr>
        <p:txBody>
          <a:bodyPr/>
          <a:lstStyle/>
          <a:p>
            <a:r>
              <a:rPr lang="en-US" altLang="zh-TW" dirty="0"/>
              <a:t>Gumbel-</a:t>
            </a:r>
            <a:r>
              <a:rPr lang="en-US" altLang="zh-TW" dirty="0" err="1"/>
              <a:t>softmax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zh-TW" altLang="en-US" dirty="0"/>
          </a:p>
        </p:txBody>
      </p:sp>
      <p:pic>
        <p:nvPicPr>
          <p:cNvPr id="1026" name="Picture 2" descr="https://4.bp.blogspot.com/-fpP3tK8x5Xk/WCKuHOhS7qI/AAAAAAAAFKs/hGfcGjBC3msRhQczwPMoiWhfIOtnGL1CACEw/s320/gumbel1.png">
            <a:extLst>
              <a:ext uri="{FF2B5EF4-FFF2-40B4-BE49-F238E27FC236}">
                <a16:creationId xmlns:a16="http://schemas.microsoft.com/office/drawing/2014/main" id="{DE930FB9-F580-4FA0-9EEF-2CF81CEE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10" y="1561195"/>
            <a:ext cx="2946348" cy="52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UygVd5cfAKA/WCKuJ2BqmEI/AAAAAAAAFKw/zSjMGxopb74_-FeXt7tTslrM0_PTKKvlQCEw/s320/gumbel3.png">
            <a:extLst>
              <a:ext uri="{FF2B5EF4-FFF2-40B4-BE49-F238E27FC236}">
                <a16:creationId xmlns:a16="http://schemas.microsoft.com/office/drawing/2014/main" id="{60CA6BFC-5407-466C-9542-3C45C9DA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61" y="445029"/>
            <a:ext cx="3395801" cy="61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579B22-51C3-442A-9CEB-E954B0A629F5}"/>
              </a:ext>
            </a:extLst>
          </p:cNvPr>
          <p:cNvSpPr/>
          <p:nvPr/>
        </p:nvSpPr>
        <p:spPr>
          <a:xfrm>
            <a:off x="89941" y="5576798"/>
            <a:ext cx="2483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/>
              <a:t>http://blog.evjang.com/2016/11/tutorial-categorical-variational.html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825F71-4E75-412E-B9BA-2CD3CFD3C2BD}"/>
              </a:ext>
            </a:extLst>
          </p:cNvPr>
          <p:cNvSpPr/>
          <p:nvPr/>
        </p:nvSpPr>
        <p:spPr>
          <a:xfrm>
            <a:off x="89941" y="4653468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https://casmls.github.io/general/2017/02/01/GumbelSoftmax.html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992AB3-F1B0-4C21-9FFA-54197187FF08}"/>
              </a:ext>
            </a:extLst>
          </p:cNvPr>
          <p:cNvSpPr/>
          <p:nvPr/>
        </p:nvSpPr>
        <p:spPr>
          <a:xfrm>
            <a:off x="89942" y="3495244"/>
            <a:ext cx="2285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https://gabrielhuang.gitbooks.io/machine-learning/reparametrization-trick.html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A1D83-7704-E544-85D2-C01E5784AB6F}"/>
              </a:ext>
            </a:extLst>
          </p:cNvPr>
          <p:cNvSpPr txBox="1"/>
          <p:nvPr/>
        </p:nvSpPr>
        <p:spPr>
          <a:xfrm>
            <a:off x="199563" y="1047669"/>
            <a:ext cx="6018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How?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Find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the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solution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yourselves!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311224"/>
              </p:ext>
            </p:extLst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575582" y="3193144"/>
            <a:ext cx="7939768" cy="150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5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24741" y="25415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83880" y="255637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372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107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39729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74733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4604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43216" y="572854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4372305" y="529603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92946" y="570114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6122035" y="526863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41472" y="350907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657129" y="345577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57129" y="389191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4229526" y="391794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226410" y="3565394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5486203" y="527912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869945" y="350446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85602" y="345116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85602" y="388730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5954610" y="391744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954610" y="356539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87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54872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385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673085" y="56970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7902174" y="526458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50995" y="569852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7135933" y="576775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135933" y="610199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653772" y="568980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7650084" y="350041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65741" y="344710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165741" y="388325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7759858" y="393108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743850" y="3562456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7281827" y="526134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4518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84954" y="2554073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276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45934" y="57091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5330872" y="616077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5330872" y="578907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865419" y="606724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3759473" y="5244293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84500" y="5633139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43723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00504" y="2967593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7880917" y="296122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20102" y="2005410"/>
            <a:ext cx="33654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 the distribution as the input of discriminator</a:t>
            </a:r>
            <a:endParaRPr lang="zh-TW" altLang="en-US" sz="28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315252" y="3562201"/>
            <a:ext cx="3039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Avoid the sampling process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4144221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7878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6124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375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899546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4719669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4872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71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123748" y="1056483"/>
            <a:ext cx="205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3962079" y="1490549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19180" y="231527"/>
            <a:ext cx="5305561" cy="1200668"/>
            <a:chOff x="10539" y="177703"/>
            <a:chExt cx="5305561" cy="1200668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Discrimi</a:t>
              </a:r>
              <a:endParaRPr lang="en-US" altLang="zh-TW" sz="2400" dirty="0"/>
            </a:p>
            <a:p>
              <a:pPr algn="ctr"/>
              <a:r>
                <a:rPr lang="en-US" altLang="zh-TW" sz="2400" dirty="0" err="1"/>
                <a:t>nator</a:t>
              </a:r>
              <a:endParaRPr lang="en-US" altLang="zh-TW" sz="2400" dirty="0"/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6496275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7377552" y="514160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8169272" y="475059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/>
          <p:cNvGrpSpPr/>
          <p:nvPr/>
        </p:nvGrpSpPr>
        <p:grpSpPr>
          <a:xfrm>
            <a:off x="462925" y="200044"/>
            <a:ext cx="1313483" cy="889158"/>
            <a:chOff x="-783884" y="4912651"/>
            <a:chExt cx="1313483" cy="889158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4516455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Update Parameters</a:t>
            </a:r>
            <a:endParaRPr lang="zh-TW" altLang="en-US" sz="2800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8949AD8-8707-482F-9B45-3FBE406BDEB3}"/>
              </a:ext>
            </a:extLst>
          </p:cNvPr>
          <p:cNvGrpSpPr/>
          <p:nvPr/>
        </p:nvGrpSpPr>
        <p:grpSpPr>
          <a:xfrm>
            <a:off x="3945717" y="2230112"/>
            <a:ext cx="330293" cy="1307024"/>
            <a:chOff x="3896117" y="2255432"/>
            <a:chExt cx="330293" cy="1307024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2CAA5FB8-3233-4A1B-A89C-D8ACCC7FEC73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AC31D837-69E4-4D3A-93D4-998E63053D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0A1BF28F-4E8E-4ECF-BC46-0D859323B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A86A5AF0-E938-4972-BF6C-BA468FCFCF9E}"/>
              </a:ext>
            </a:extLst>
          </p:cNvPr>
          <p:cNvGrpSpPr/>
          <p:nvPr/>
        </p:nvGrpSpPr>
        <p:grpSpPr>
          <a:xfrm>
            <a:off x="5674276" y="2255177"/>
            <a:ext cx="330293" cy="1307024"/>
            <a:chOff x="3896117" y="2255432"/>
            <a:chExt cx="330293" cy="1307024"/>
          </a:xfrm>
        </p:grpSpPr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A2F126EE-FBA3-4EB8-A5E4-016CF239526F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5096251-02F5-4B6C-AC7F-3D6C9C870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8CA194-EFFE-4EF1-970A-20E5CACA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794C016-F30E-4AF4-8B34-60D7067E0F8C}"/>
              </a:ext>
            </a:extLst>
          </p:cNvPr>
          <p:cNvGrpSpPr/>
          <p:nvPr/>
        </p:nvGrpSpPr>
        <p:grpSpPr>
          <a:xfrm>
            <a:off x="7451569" y="2230829"/>
            <a:ext cx="330293" cy="1307024"/>
            <a:chOff x="3896117" y="2255432"/>
            <a:chExt cx="330293" cy="1307024"/>
          </a:xfrm>
        </p:grpSpPr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31DA0243-69B8-4A46-AE77-541FCAC23AB1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467EAC84-AF64-425D-A5F4-C5F7E2D232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60B0BB7-09B6-4D1C-A398-9861CD918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B6B299D-6880-422B-815C-249D730D0FED}"/>
              </a:ext>
            </a:extLst>
          </p:cNvPr>
          <p:cNvSpPr txBox="1"/>
          <p:nvPr/>
        </p:nvSpPr>
        <p:spPr>
          <a:xfrm>
            <a:off x="301323" y="4676976"/>
            <a:ext cx="2950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We can do backpropagation now.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68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188033"/>
              </p:ext>
            </p:extLst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624840" y="4656183"/>
            <a:ext cx="7939768" cy="1628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Consider the output of discriminator as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reward </a:t>
                </a:r>
              </a:p>
              <a:p>
                <a:pPr lvl="1"/>
                <a:r>
                  <a:rPr lang="en-US" altLang="zh-TW" dirty="0"/>
                  <a:t>Update generator to increase discriminator = to get maximum reward</a:t>
                </a:r>
              </a:p>
              <a:p>
                <a:pPr lvl="1"/>
                <a:r>
                  <a:rPr lang="en-US" altLang="zh-TW" dirty="0"/>
                  <a:t>Using the formulation of policy gradient, replace reward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with discriminator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sz="2400" dirty="0"/>
                  <a:t>Different from typical RL</a:t>
                </a:r>
              </a:p>
              <a:p>
                <a:pPr lvl="1"/>
                <a:r>
                  <a:rPr lang="en-US" altLang="zh-TW" dirty="0"/>
                  <a:t>The discriminator would update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3"/>
                <a:stretch>
                  <a:fillRect l="-1005" r="-8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1919219" y="2196849"/>
            <a:ext cx="5305561" cy="1232151"/>
            <a:chOff x="419180" y="200044"/>
            <a:chExt cx="5305561" cy="1232151"/>
          </a:xfrm>
        </p:grpSpPr>
        <p:grpSp>
          <p:nvGrpSpPr>
            <p:cNvPr id="14" name="群組 13"/>
            <p:cNvGrpSpPr/>
            <p:nvPr/>
          </p:nvGrpSpPr>
          <p:grpSpPr>
            <a:xfrm>
              <a:off x="419180" y="231527"/>
              <a:ext cx="5305561" cy="1200668"/>
              <a:chOff x="10539" y="177703"/>
              <a:chExt cx="5305561" cy="120066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934867" y="177703"/>
                <a:ext cx="1568171" cy="8261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/>
                  <a:t>Discrimi</a:t>
                </a:r>
                <a:endParaRPr lang="en-US" altLang="zh-TW" sz="2400" dirty="0"/>
              </a:p>
              <a:p>
                <a:pPr algn="ctr"/>
                <a:r>
                  <a:rPr lang="en-US" altLang="zh-TW" sz="2400" dirty="0" err="1"/>
                  <a:t>nator</a:t>
                </a:r>
                <a:endParaRPr lang="en-US" altLang="zh-TW" sz="2400" dirty="0"/>
              </a:p>
            </p:txBody>
          </p:sp>
          <p:sp>
            <p:nvSpPr>
              <p:cNvPr id="16" name="箭號: 向右 15"/>
              <p:cNvSpPr/>
              <p:nvPr/>
            </p:nvSpPr>
            <p:spPr>
              <a:xfrm>
                <a:off x="1388698" y="359968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右 16"/>
              <p:cNvSpPr/>
              <p:nvPr/>
            </p:nvSpPr>
            <p:spPr>
              <a:xfrm>
                <a:off x="3468532" y="359967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11316" y="335685"/>
                <a:ext cx="9873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539" y="916706"/>
                <a:ext cx="1416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update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箭號: 向右 19"/>
              <p:cNvSpPr/>
              <p:nvPr/>
            </p:nvSpPr>
            <p:spPr>
              <a:xfrm rot="16200000">
                <a:off x="4793168" y="335684"/>
                <a:ext cx="584200" cy="461665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462925" y="200044"/>
              <a:ext cx="1313483" cy="889158"/>
              <a:chOff x="-783884" y="4912651"/>
              <a:chExt cx="1313483" cy="88915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783884" y="4912651"/>
                <a:ext cx="1313483" cy="8549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TW" sz="24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-740388" y="5340144"/>
                <a:ext cx="1183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Chatbot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-680743" y="4980475"/>
                <a:ext cx="523167" cy="359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99715" y="4978916"/>
                <a:ext cx="542985" cy="3612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De</a:t>
                </a:r>
                <a:endParaRPr lang="zh-TW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56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81" y="2684419"/>
            <a:ext cx="679810" cy="980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90883" y="2897319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83" y="2897319"/>
                <a:ext cx="43858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2010500" y="2972993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9628" y="4077893"/>
                <a:ext cx="1067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28" y="4077893"/>
                <a:ext cx="10672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19628" y="4660342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28" y="4660342"/>
                <a:ext cx="1080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74295" y="5728174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95" y="5728174"/>
                <a:ext cx="1171153" cy="369332"/>
              </a:xfrm>
              <a:prstGeom prst="rect">
                <a:avLst/>
              </a:prstGeom>
              <a:blipFill>
                <a:blip r:embed="rId6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1279915" y="5128758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2690893" y="5107684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732603" y="2346076"/>
            <a:ext cx="3370522" cy="392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3654" y="2759686"/>
            <a:ext cx="635626" cy="961319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42217" y="175832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g-step</a:t>
            </a:r>
            <a:endParaRPr lang="zh-TW" altLang="en-US" sz="2800" b="1" i="1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9362" y="-648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d-step</a:t>
            </a:r>
            <a:endParaRPr lang="zh-TW" altLang="en-US" sz="2800" b="1" i="1" u="sng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919" y="797978"/>
            <a:ext cx="635626" cy="96131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3590365" y="445888"/>
            <a:ext cx="185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4" y="763219"/>
            <a:ext cx="679810" cy="980794"/>
          </a:xfrm>
          <a:prstGeom prst="rect">
            <a:avLst/>
          </a:prstGeom>
        </p:spPr>
      </p:pic>
      <p:sp>
        <p:nvSpPr>
          <p:cNvPr id="33" name="箭號: 向右 32"/>
          <p:cNvSpPr/>
          <p:nvPr/>
        </p:nvSpPr>
        <p:spPr>
          <a:xfrm>
            <a:off x="2714773" y="1026373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938505" y="944661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5" y="944661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1205605" y="993950"/>
            <a:ext cx="552288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034161" y="682498"/>
                <a:ext cx="5021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61" y="682498"/>
                <a:ext cx="5021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2698568" y="1318480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fake</a:t>
            </a:r>
            <a:endParaRPr lang="zh-TW" altLang="en-US" sz="2400" dirty="0"/>
          </a:p>
        </p:txBody>
      </p:sp>
      <p:pic>
        <p:nvPicPr>
          <p:cNvPr id="39" name="Picture 2" descr="对话泡泡图标矢量素材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33" y="184922"/>
            <a:ext cx="2940607" cy="201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箭號: 向右 39"/>
          <p:cNvSpPr/>
          <p:nvPr/>
        </p:nvSpPr>
        <p:spPr>
          <a:xfrm flipH="1">
            <a:off x="4894150" y="1033410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981264" y="1331824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46" name="箭號: 上-下雙向 45"/>
          <p:cNvSpPr/>
          <p:nvPr/>
        </p:nvSpPr>
        <p:spPr>
          <a:xfrm>
            <a:off x="302626" y="531031"/>
            <a:ext cx="468836" cy="126038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A2B7C6BD-8FBD-4689-9DC8-92B182903E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4253" y="2683951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/>
              <p:nvPr/>
            </p:nvSpPr>
            <p:spPr>
              <a:xfrm>
                <a:off x="2368217" y="4029536"/>
                <a:ext cx="1474186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17" y="4029536"/>
                <a:ext cx="147418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/>
              <p:nvPr/>
            </p:nvSpPr>
            <p:spPr>
              <a:xfrm>
                <a:off x="2368217" y="4598903"/>
                <a:ext cx="148739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17" y="4598903"/>
                <a:ext cx="148739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/>
              <p:nvPr/>
            </p:nvSpPr>
            <p:spPr>
              <a:xfrm>
                <a:off x="2382174" y="5666735"/>
                <a:ext cx="1578060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74" y="5666735"/>
                <a:ext cx="157806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87112" y="4027038"/>
                <a:ext cx="1474186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12" y="4027038"/>
                <a:ext cx="147418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87112" y="4596405"/>
                <a:ext cx="148739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12" y="4596405"/>
                <a:ext cx="148739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01069" y="5664237"/>
                <a:ext cx="157806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69" y="5664237"/>
                <a:ext cx="157806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/>
              <p:nvPr/>
            </p:nvSpPr>
            <p:spPr>
              <a:xfrm>
                <a:off x="4561940" y="3150558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940" y="3150558"/>
                <a:ext cx="4320209" cy="11308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/>
              <p:nvPr/>
            </p:nvSpPr>
            <p:spPr>
              <a:xfrm>
                <a:off x="4982358" y="2529792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8" y="2529792"/>
                <a:ext cx="3201261" cy="542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5836407B-A6A8-4269-BDE5-30CD724948A8}"/>
              </a:ext>
            </a:extLst>
          </p:cNvPr>
          <p:cNvSpPr/>
          <p:nvPr/>
        </p:nvSpPr>
        <p:spPr>
          <a:xfrm>
            <a:off x="7296748" y="2529792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AEA593D-B69A-4A64-AEC8-0CD136994477}"/>
              </a:ext>
            </a:extLst>
          </p:cNvPr>
          <p:cNvCxnSpPr>
            <a:cxnSpLocks/>
          </p:cNvCxnSpPr>
          <p:nvPr/>
        </p:nvCxnSpPr>
        <p:spPr>
          <a:xfrm>
            <a:off x="7747323" y="3067523"/>
            <a:ext cx="0" cy="240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1BF6D79-632C-4ED6-8D5E-85527D800FE1}"/>
              </a:ext>
            </a:extLst>
          </p:cNvPr>
          <p:cNvSpPr/>
          <p:nvPr/>
        </p:nvSpPr>
        <p:spPr>
          <a:xfrm>
            <a:off x="4349811" y="2360635"/>
            <a:ext cx="4644548" cy="3887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/>
              <p:nvPr/>
            </p:nvSpPr>
            <p:spPr>
              <a:xfrm>
                <a:off x="4393107" y="429707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4297076"/>
                <a:ext cx="3488651" cy="509178"/>
              </a:xfrm>
              <a:prstGeom prst="rect">
                <a:avLst/>
              </a:prstGeom>
              <a:blipFill>
                <a:blip r:embed="rId20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/>
              <p:nvPr/>
            </p:nvSpPr>
            <p:spPr>
              <a:xfrm>
                <a:off x="4614765" y="4708404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5" y="4708404"/>
                <a:ext cx="4968117" cy="509178"/>
              </a:xfrm>
              <a:prstGeom prst="rect">
                <a:avLst/>
              </a:prstGeom>
              <a:blipFill>
                <a:blip r:embed="rId21"/>
                <a:stretch>
                  <a:fillRect l="-1840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/>
              <p:nvPr/>
            </p:nvSpPr>
            <p:spPr>
              <a:xfrm>
                <a:off x="4393107" y="5241212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5241212"/>
                <a:ext cx="3488651" cy="509178"/>
              </a:xfrm>
              <a:prstGeom prst="rect">
                <a:avLst/>
              </a:prstGeom>
              <a:blipFill>
                <a:blip r:embed="rId22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/>
              <p:nvPr/>
            </p:nvSpPr>
            <p:spPr>
              <a:xfrm>
                <a:off x="4614764" y="5716393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4" y="5716393"/>
                <a:ext cx="4968117" cy="509178"/>
              </a:xfrm>
              <a:prstGeom prst="rect">
                <a:avLst/>
              </a:prstGeom>
              <a:blipFill>
                <a:blip r:embed="rId23"/>
                <a:stretch>
                  <a:fillRect l="-1840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/>
              <p:nvPr/>
            </p:nvSpPr>
            <p:spPr>
              <a:xfrm>
                <a:off x="5426431" y="348400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1" y="3484009"/>
                <a:ext cx="1230029" cy="5091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/>
              <p:nvPr/>
            </p:nvSpPr>
            <p:spPr>
              <a:xfrm>
                <a:off x="4393107" y="431805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4318059"/>
                <a:ext cx="1230029" cy="50917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/>
              <p:nvPr/>
            </p:nvSpPr>
            <p:spPr>
              <a:xfrm>
                <a:off x="4388099" y="5225516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99" y="5225516"/>
                <a:ext cx="1230029" cy="5091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3619873" y="2634826"/>
            <a:ext cx="44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24" name="箭號: 弧形下彎 23"/>
          <p:cNvSpPr/>
          <p:nvPr/>
        </p:nvSpPr>
        <p:spPr>
          <a:xfrm>
            <a:off x="2926273" y="2022002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箭號: 弧形下彎 24"/>
          <p:cNvSpPr/>
          <p:nvPr/>
        </p:nvSpPr>
        <p:spPr>
          <a:xfrm flipH="1" flipV="1">
            <a:off x="2865178" y="6183732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1" grpId="0"/>
      <p:bldP spid="33" grpId="0" animBg="1"/>
      <p:bldP spid="34" grpId="0"/>
      <p:bldP spid="35" grpId="0" animBg="1"/>
      <p:bldP spid="36" grpId="0"/>
      <p:bldP spid="38" grpId="0"/>
      <p:bldP spid="40" grpId="0" animBg="1"/>
      <p:bldP spid="41" grpId="0"/>
      <p:bldP spid="46" grpId="0" animBg="1"/>
      <p:bldP spid="12" grpId="0" animBg="1"/>
      <p:bldP spid="13" grpId="0" animBg="1"/>
      <p:bldP spid="14" grpId="0" animBg="1"/>
      <p:bldP spid="64" grpId="0" animBg="1"/>
      <p:bldP spid="65" grpId="0" animBg="1"/>
      <p:bldP spid="66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175690" y="1277796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90" y="1277796"/>
                <a:ext cx="683380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2803" y="2538415"/>
                <a:ext cx="358775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3" y="2538415"/>
                <a:ext cx="358775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72803" y="2960227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3" y="2960227"/>
                <a:ext cx="2971388" cy="473591"/>
              </a:xfrm>
              <a:prstGeom prst="rect">
                <a:avLst/>
              </a:prstGeom>
              <a:blipFill>
                <a:blip r:embed="rId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59817" y="2528834"/>
                <a:ext cx="274331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17" y="2528834"/>
                <a:ext cx="2743315" cy="509178"/>
              </a:xfrm>
              <a:prstGeom prst="rect">
                <a:avLst/>
              </a:prstGeom>
              <a:blipFill>
                <a:blip r:embed="rId5"/>
                <a:stretch>
                  <a:fillRect t="-3614" r="-1778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053417" y="2952524"/>
                <a:ext cx="469744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17" y="2952524"/>
                <a:ext cx="4697440" cy="509178"/>
              </a:xfrm>
              <a:prstGeom prst="rect">
                <a:avLst/>
              </a:prstGeom>
              <a:blipFill>
                <a:blip r:embed="rId6"/>
                <a:stretch>
                  <a:fillRect l="-2075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4550" y="3493275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0" y="3493275"/>
                <a:ext cx="8856079" cy="510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下 12"/>
          <p:cNvSpPr/>
          <p:nvPr/>
        </p:nvSpPr>
        <p:spPr>
          <a:xfrm>
            <a:off x="3184759" y="4015741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>
            <a:off x="5197748" y="3999565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/>
          <p:cNvSpPr/>
          <p:nvPr/>
        </p:nvSpPr>
        <p:spPr>
          <a:xfrm>
            <a:off x="7566536" y="4025260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641345" y="3921275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45" y="3921275"/>
                <a:ext cx="1772631" cy="509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「問號 png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62" y="3915885"/>
            <a:ext cx="580761" cy="5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79203" y="4733989"/>
                <a:ext cx="36806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3" y="4733989"/>
                <a:ext cx="3680614" cy="473591"/>
              </a:xfrm>
              <a:prstGeom prst="rect">
                <a:avLst/>
              </a:prstGeom>
              <a:blipFill>
                <a:blip r:embed="rId10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48" y="5185138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am John”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8" y="5185138"/>
                <a:ext cx="2971388" cy="473591"/>
              </a:xfrm>
              <a:prstGeom prst="rect">
                <a:avLst/>
              </a:prstGeom>
              <a:blipFill>
                <a:blip r:embed="rId11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136773" y="4753096"/>
                <a:ext cx="265893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73" y="4753096"/>
                <a:ext cx="2658933" cy="509178"/>
              </a:xfrm>
              <a:prstGeom prst="rect">
                <a:avLst/>
              </a:prstGeom>
              <a:blipFill>
                <a:blip r:embed="rId12"/>
                <a:stretch>
                  <a:fillRect t="-3614" r="-1606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36773" y="5218313"/>
                <a:ext cx="46140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73" y="5218313"/>
                <a:ext cx="4614084" cy="509178"/>
              </a:xfrm>
              <a:prstGeom prst="rect">
                <a:avLst/>
              </a:prstGeom>
              <a:blipFill>
                <a:blip r:embed="rId13"/>
                <a:stretch>
                  <a:fillRect l="-2114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4550" y="5761502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0" y="5761502"/>
                <a:ext cx="8856079" cy="5100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向下 22"/>
          <p:cNvSpPr/>
          <p:nvPr/>
        </p:nvSpPr>
        <p:spPr>
          <a:xfrm flipV="1">
            <a:off x="3184759" y="6286430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/>
          <p:cNvSpPr/>
          <p:nvPr/>
        </p:nvSpPr>
        <p:spPr>
          <a:xfrm flipV="1">
            <a:off x="5199324" y="6286430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/>
          <p:cNvSpPr/>
          <p:nvPr/>
        </p:nvSpPr>
        <p:spPr>
          <a:xfrm flipV="1">
            <a:off x="7566536" y="6283686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641345" y="6214869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45" y="6214869"/>
                <a:ext cx="1772631" cy="5096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>
            <a:off x="-407965" y="2472564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-422033" y="4552918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4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01" y="5956716"/>
            <a:ext cx="8167952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2. Discriminator For Partially Decoded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6164" y="1953603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" y="1953603"/>
                <a:ext cx="8856079" cy="510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8592" y="1453609"/>
                <a:ext cx="4823792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92" y="1453609"/>
                <a:ext cx="4823792" cy="473591"/>
              </a:xfrm>
              <a:prstGeom prst="rect">
                <a:avLst/>
              </a:prstGeom>
              <a:blipFill>
                <a:blip r:embed="rId3"/>
                <a:stretch>
                  <a:fillRect l="-379"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061213" y="1443279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13" y="1443279"/>
                <a:ext cx="2971388" cy="473591"/>
              </a:xfrm>
              <a:prstGeom prst="rect">
                <a:avLst/>
              </a:prstGeom>
              <a:blipFill>
                <a:blip r:embed="rId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下 10"/>
          <p:cNvSpPr/>
          <p:nvPr/>
        </p:nvSpPr>
        <p:spPr>
          <a:xfrm>
            <a:off x="4954736" y="3230838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>
            <a:off x="8233161" y="3210013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2445194" y="3199353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197223" y="2808268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223" y="2808268"/>
                <a:ext cx="1772631" cy="509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969854" y="2824584"/>
                <a:ext cx="2372396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54" y="2824584"/>
                <a:ext cx="2372396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546907" y="2824583"/>
                <a:ext cx="3135947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𝑘𝑛𝑜𝑤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07" y="2824583"/>
                <a:ext cx="3135947" cy="509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771" y="5578461"/>
            <a:ext cx="5279459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1. Monte Carlo (MC)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1889" y="4342951"/>
                <a:ext cx="77207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89" y="4342951"/>
                <a:ext cx="7720721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cxnSpLocks/>
          </p:cNvCxnSpPr>
          <p:nvPr/>
        </p:nvCxnSpPr>
        <p:spPr>
          <a:xfrm>
            <a:off x="2869956" y="2443544"/>
            <a:ext cx="115062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4766938" y="2421368"/>
            <a:ext cx="152366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cxnSpLocks/>
          </p:cNvCxnSpPr>
          <p:nvPr/>
        </p:nvCxnSpPr>
        <p:spPr>
          <a:xfrm>
            <a:off x="7159188" y="2421368"/>
            <a:ext cx="165871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H="1">
            <a:off x="2620304" y="2495783"/>
            <a:ext cx="824963" cy="3288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H="1">
            <a:off x="4414101" y="2407333"/>
            <a:ext cx="1132806" cy="49670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 flipH="1">
            <a:off x="6973019" y="2463614"/>
            <a:ext cx="876754" cy="4404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-384116" y="3487479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116" y="3487479"/>
                <a:ext cx="6833801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彎曲 6"/>
          <p:cNvSpPr/>
          <p:nvPr/>
        </p:nvSpPr>
        <p:spPr>
          <a:xfrm flipV="1">
            <a:off x="956603" y="4426679"/>
            <a:ext cx="736301" cy="6878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接點 20"/>
          <p:cNvCxnSpPr>
            <a:cxnSpLocks/>
          </p:cNvCxnSpPr>
          <p:nvPr/>
        </p:nvCxnSpPr>
        <p:spPr>
          <a:xfrm>
            <a:off x="3498681" y="4237441"/>
            <a:ext cx="18769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cxnSpLocks/>
          </p:cNvCxnSpPr>
          <p:nvPr/>
        </p:nvCxnSpPr>
        <p:spPr>
          <a:xfrm>
            <a:off x="3498681" y="5473773"/>
            <a:ext cx="47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cxnSpLocks/>
          </p:cNvCxnSpPr>
          <p:nvPr/>
        </p:nvCxnSpPr>
        <p:spPr>
          <a:xfrm>
            <a:off x="6050757" y="5114568"/>
            <a:ext cx="2767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cxnSpLocks/>
          </p:cNvCxnSpPr>
          <p:nvPr/>
        </p:nvCxnSpPr>
        <p:spPr>
          <a:xfrm>
            <a:off x="2326818" y="4239786"/>
            <a:ext cx="1171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139747" y="5134047"/>
            <a:ext cx="187691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BE1CFAF-0C9B-44A4-AE7E-E2E8E7E4CD4A}"/>
              </a:ext>
            </a:extLst>
          </p:cNvPr>
          <p:cNvSpPr/>
          <p:nvPr/>
        </p:nvSpPr>
        <p:spPr>
          <a:xfrm>
            <a:off x="5209459" y="5647135"/>
            <a:ext cx="3044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[Yu, et al., AAAI, 2017]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69845D-1771-46A0-8044-EC4D18BE2BD8}"/>
              </a:ext>
            </a:extLst>
          </p:cNvPr>
          <p:cNvSpPr/>
          <p:nvPr/>
        </p:nvSpPr>
        <p:spPr>
          <a:xfrm>
            <a:off x="6274704" y="6375672"/>
            <a:ext cx="286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3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  <p:bldP spid="17" grpId="0"/>
      <p:bldP spid="18" grpId="0"/>
      <p:bldP spid="25" grpId="0"/>
      <p:bldP spid="7" grpId="0" animBg="1"/>
      <p:bldP spid="5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F2DFF-6F65-45E0-B6DD-321BB36E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Tips: </a:t>
            </a:r>
            <a:r>
              <a:rPr lang="en-US" altLang="zh-TW" dirty="0" err="1"/>
              <a:t>RankGAN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12F7F8-44FF-47AA-BA1E-0134415E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2343B2-E2D3-4A7E-BA8A-20E08081EF5A}"/>
              </a:ext>
            </a:extLst>
          </p:cNvPr>
          <p:cNvSpPr/>
          <p:nvPr/>
        </p:nvSpPr>
        <p:spPr>
          <a:xfrm>
            <a:off x="4572001" y="365126"/>
            <a:ext cx="416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Kevin Lin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Dianqi</a:t>
            </a:r>
            <a:r>
              <a:rPr lang="en-US" altLang="zh-TW" dirty="0">
                <a:latin typeface="Lucida Grande"/>
              </a:rPr>
              <a:t> Li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Xiaodong</a:t>
            </a:r>
            <a:r>
              <a:rPr lang="en-US" altLang="zh-TW" dirty="0">
                <a:latin typeface="Lucida Grande"/>
              </a:rPr>
              <a:t> He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Zhengyou</a:t>
            </a:r>
            <a:r>
              <a:rPr lang="en-US" altLang="zh-TW" dirty="0">
                <a:latin typeface="Lucida Grande"/>
              </a:rPr>
              <a:t> Zhang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Ming-Ting Sun, “</a:t>
            </a:r>
            <a:r>
              <a:rPr lang="en-US" altLang="zh-TW" dirty="0"/>
              <a:t>Adversarial Ranking for Language Generation</a:t>
            </a:r>
            <a:r>
              <a:rPr lang="en-US" altLang="zh-TW" dirty="0">
                <a:latin typeface="Lucida Grande"/>
              </a:rPr>
              <a:t>”, NIPS 2017</a:t>
            </a:r>
            <a:endParaRPr lang="zh-TW" altLang="en-US" dirty="0"/>
          </a:p>
        </p:txBody>
      </p:sp>
      <p:pic>
        <p:nvPicPr>
          <p:cNvPr id="5" name="Shape 219">
            <a:extLst>
              <a:ext uri="{FF2B5EF4-FFF2-40B4-BE49-F238E27FC236}">
                <a16:creationId xmlns:a16="http://schemas.microsoft.com/office/drawing/2014/main" id="{2D269387-3E02-485D-B708-1B71E54C5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37" y="5212224"/>
            <a:ext cx="8157526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3">
            <a:extLst>
              <a:ext uri="{FF2B5EF4-FFF2-40B4-BE49-F238E27FC236}">
                <a16:creationId xmlns:a16="http://schemas.microsoft.com/office/drawing/2014/main" id="{38A28CFF-B05E-4ADA-ACED-726012B787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5263"/>
            <a:ext cx="8648950" cy="30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0513B-98A9-421D-8360-9499350C089F}"/>
              </a:ext>
            </a:extLst>
          </p:cNvPr>
          <p:cNvSpPr txBox="1"/>
          <p:nvPr/>
        </p:nvSpPr>
        <p:spPr>
          <a:xfrm>
            <a:off x="266450" y="4870350"/>
            <a:ext cx="338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caption generation: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4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488A6DE-3524-4EF1-8D32-D694C13709C3}"/>
              </a:ext>
            </a:extLst>
          </p:cNvPr>
          <p:cNvSpPr txBox="1"/>
          <p:nvPr/>
        </p:nvSpPr>
        <p:spPr>
          <a:xfrm>
            <a:off x="628650" y="5782944"/>
            <a:ext cx="597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more comparison in the survey papers.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433F0D-BC5A-463A-9F16-32C9369AB11F}"/>
              </a:ext>
            </a:extLst>
          </p:cNvPr>
          <p:cNvSpPr/>
          <p:nvPr/>
        </p:nvSpPr>
        <p:spPr>
          <a:xfrm>
            <a:off x="4047204" y="6229993"/>
            <a:ext cx="446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[Lu,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2018][Zhu,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2018]</a:t>
            </a:r>
            <a:endParaRPr lang="zh-TW" altLang="en-US" dirty="0"/>
          </a:p>
        </p:txBody>
      </p:sp>
      <p:graphicFrame>
        <p:nvGraphicFramePr>
          <p:cNvPr id="7" name="內容版面配置區 5">
            <a:extLst>
              <a:ext uri="{FF2B5EF4-FFF2-40B4-BE49-F238E27FC236}">
                <a16:creationId xmlns:a16="http://schemas.microsoft.com/office/drawing/2014/main" id="{D1F79139-DDD3-424F-9BB1-3D0B5E5A5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073388"/>
              </p:ext>
            </p:extLst>
          </p:nvPr>
        </p:nvGraphicFramePr>
        <p:xfrm>
          <a:off x="708660" y="656350"/>
          <a:ext cx="78867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1328475078"/>
                    </a:ext>
                  </a:extLst>
                </a:gridCol>
                <a:gridCol w="6995160">
                  <a:extLst>
                    <a:ext uri="{9D8B030D-6E8A-4147-A177-3AD203B41FA5}">
                      <a16:colId xmlns:a16="http://schemas.microsoft.com/office/drawing/2014/main" val="11991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Input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We've got to look for another route.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4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MLE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I'm sorry.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7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You're not going to be here for a while.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38836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034F3622-0721-4FF3-8512-8770C9CFC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222722"/>
              </p:ext>
            </p:extLst>
          </p:nvPr>
        </p:nvGraphicFramePr>
        <p:xfrm>
          <a:off x="708660" y="2119547"/>
          <a:ext cx="78867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1328475078"/>
                    </a:ext>
                  </a:extLst>
                </a:gridCol>
                <a:gridCol w="6995160">
                  <a:extLst>
                    <a:ext uri="{9D8B030D-6E8A-4147-A177-3AD203B41FA5}">
                      <a16:colId xmlns:a16="http://schemas.microsoft.com/office/drawing/2014/main" val="11991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Input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can save him by talking.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4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MLE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don't 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7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know what's going on in there, you know what I mean?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38836"/>
                  </a:ext>
                </a:extLst>
              </a:tr>
            </a:tbl>
          </a:graphicData>
        </a:graphic>
      </p:graphicFrame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3C1E9DF-D133-4E0C-A2C7-86CB0A7DB5FC}"/>
              </a:ext>
            </a:extLst>
          </p:cNvPr>
          <p:cNvCxnSpPr/>
          <p:nvPr/>
        </p:nvCxnSpPr>
        <p:spPr>
          <a:xfrm>
            <a:off x="-234315" y="5669280"/>
            <a:ext cx="96126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4E242A-0D0F-4545-8031-1BE66FF01971}"/>
              </a:ext>
            </a:extLst>
          </p:cNvPr>
          <p:cNvSpPr txBox="1"/>
          <p:nvPr/>
        </p:nvSpPr>
        <p:spPr>
          <a:xfrm>
            <a:off x="622935" y="3926381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MLE frequently</a:t>
            </a:r>
            <a:r>
              <a:rPr lang="zh-TW" altLang="en-US" sz="2400" dirty="0"/>
              <a:t> </a:t>
            </a:r>
            <a:r>
              <a:rPr lang="en-US" altLang="zh-TW" sz="2400" dirty="0"/>
              <a:t>generates “I’m sorry”, “I don’t know”, etc. (corresponding to fuzzy images?)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203890-0965-435B-B34E-425E81C338A1}"/>
              </a:ext>
            </a:extLst>
          </p:cNvPr>
          <p:cNvSpPr txBox="1"/>
          <p:nvPr/>
        </p:nvSpPr>
        <p:spPr>
          <a:xfrm>
            <a:off x="622935" y="4728422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GAN generates longer and more complex responses (however, no strong evidence shows that they are better)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C59720-12B3-42ED-85FA-0A9F8D769982}"/>
              </a:ext>
            </a:extLst>
          </p:cNvPr>
          <p:cNvSpPr txBox="1"/>
          <p:nvPr/>
        </p:nvSpPr>
        <p:spPr>
          <a:xfrm>
            <a:off x="171450" y="9246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Experimental Results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82569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Sequence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79836" y="2805915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51814" y="4478151"/>
            <a:ext cx="334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机器学习</a:t>
            </a:r>
            <a:endParaRPr lang="zh-TW" altLang="en-US" sz="2400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1262351" y="2143082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2951814" y="2176562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E412C65-B7E3-4C5D-87BE-C07EBF97A9DA}"/>
              </a:ext>
            </a:extLst>
          </p:cNvPr>
          <p:cNvCxnSpPr/>
          <p:nvPr/>
        </p:nvCxnSpPr>
        <p:spPr>
          <a:xfrm flipH="1">
            <a:off x="1262351" y="3580615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95AB391-1BAA-431F-B66A-F151E7516E48}"/>
              </a:ext>
            </a:extLst>
          </p:cNvPr>
          <p:cNvCxnSpPr/>
          <p:nvPr/>
        </p:nvCxnSpPr>
        <p:spPr>
          <a:xfrm>
            <a:off x="2921428" y="3617965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8CE75C0-D7F7-404A-A034-60B7BD86C552}"/>
              </a:ext>
            </a:extLst>
          </p:cNvPr>
          <p:cNvSpPr/>
          <p:nvPr/>
        </p:nvSpPr>
        <p:spPr>
          <a:xfrm>
            <a:off x="3793925" y="282738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E77748B-65BE-4BE0-9EF5-02D1C8DC70C5}"/>
              </a:ext>
            </a:extLst>
          </p:cNvPr>
          <p:cNvSpPr txBox="1"/>
          <p:nvPr/>
        </p:nvSpPr>
        <p:spPr>
          <a:xfrm>
            <a:off x="3396080" y="1736366"/>
            <a:ext cx="245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Learning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4BEE7CE-35A2-4628-9CA2-E1D2F3DBB9AB}"/>
              </a:ext>
            </a:extLst>
          </p:cNvPr>
          <p:cNvCxnSpPr/>
          <p:nvPr/>
        </p:nvCxnSpPr>
        <p:spPr>
          <a:xfrm>
            <a:off x="3676440" y="2164551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FF68CC4-35AA-4327-8087-06B2405BB93E}"/>
              </a:ext>
            </a:extLst>
          </p:cNvPr>
          <p:cNvCxnSpPr/>
          <p:nvPr/>
        </p:nvCxnSpPr>
        <p:spPr>
          <a:xfrm flipH="1">
            <a:off x="5365903" y="219803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B954022-64B0-48BB-871D-EFDB3023EBF6}"/>
              </a:ext>
            </a:extLst>
          </p:cNvPr>
          <p:cNvCxnSpPr/>
          <p:nvPr/>
        </p:nvCxnSpPr>
        <p:spPr>
          <a:xfrm flipH="1">
            <a:off x="3676440" y="360208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CDB04C1-90DE-4A86-AAA1-FAF256D38AE9}"/>
              </a:ext>
            </a:extLst>
          </p:cNvPr>
          <p:cNvCxnSpPr/>
          <p:nvPr/>
        </p:nvCxnSpPr>
        <p:spPr>
          <a:xfrm>
            <a:off x="5335517" y="3639434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5A9FA8B-22F5-4373-86FD-EAFF07838BCA}"/>
              </a:ext>
            </a:extLst>
          </p:cNvPr>
          <p:cNvSpPr/>
          <p:nvPr/>
        </p:nvSpPr>
        <p:spPr>
          <a:xfrm>
            <a:off x="6311961" y="286473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3C435A3D-8EFC-4832-BB13-47BFE17E52A3}"/>
              </a:ext>
            </a:extLst>
          </p:cNvPr>
          <p:cNvCxnSpPr/>
          <p:nvPr/>
        </p:nvCxnSpPr>
        <p:spPr>
          <a:xfrm>
            <a:off x="6194476" y="2201901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D3320DAD-795C-4694-A409-9D67B5D0F36D}"/>
              </a:ext>
            </a:extLst>
          </p:cNvPr>
          <p:cNvCxnSpPr/>
          <p:nvPr/>
        </p:nvCxnSpPr>
        <p:spPr>
          <a:xfrm flipH="1">
            <a:off x="7883939" y="223538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BF03502-1D2E-43BB-A666-7C5BED8F30D5}"/>
              </a:ext>
            </a:extLst>
          </p:cNvPr>
          <p:cNvCxnSpPr/>
          <p:nvPr/>
        </p:nvCxnSpPr>
        <p:spPr>
          <a:xfrm flipH="1">
            <a:off x="6194476" y="363943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73A03F1-84FB-4E36-84D9-616B24229405}"/>
              </a:ext>
            </a:extLst>
          </p:cNvPr>
          <p:cNvCxnSpPr/>
          <p:nvPr/>
        </p:nvCxnSpPr>
        <p:spPr>
          <a:xfrm>
            <a:off x="7853553" y="3676784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相關圖片">
            <a:extLst>
              <a:ext uri="{FF2B5EF4-FFF2-40B4-BE49-F238E27FC236}">
                <a16:creationId xmlns:a16="http://schemas.microsoft.com/office/drawing/2014/main" id="{8073792E-C469-48D9-B7DB-1158A993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38" y="3839864"/>
            <a:ext cx="1703788" cy="130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7FE324-638A-4E5B-8866-52922AA5013D}"/>
              </a:ext>
            </a:extLst>
          </p:cNvPr>
          <p:cNvSpPr txBox="1"/>
          <p:nvPr/>
        </p:nvSpPr>
        <p:spPr>
          <a:xfrm>
            <a:off x="6078388" y="450074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7AA9A1D-6346-411E-B931-F1045106FC36}"/>
              </a:ext>
            </a:extLst>
          </p:cNvPr>
          <p:cNvSpPr txBox="1"/>
          <p:nvPr/>
        </p:nvSpPr>
        <p:spPr>
          <a:xfrm>
            <a:off x="1189765" y="170006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BA8C778-38C3-46C7-AD4D-AE18CB7D0A1F}"/>
              </a:ext>
            </a:extLst>
          </p:cNvPr>
          <p:cNvSpPr txBox="1"/>
          <p:nvPr/>
        </p:nvSpPr>
        <p:spPr>
          <a:xfrm>
            <a:off x="6078388" y="173636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 am fine.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9C1E04-BC7E-4461-8CB8-5C60F6084488}"/>
              </a:ext>
            </a:extLst>
          </p:cNvPr>
          <p:cNvSpPr txBox="1"/>
          <p:nvPr/>
        </p:nvSpPr>
        <p:spPr>
          <a:xfrm>
            <a:off x="1095814" y="5036850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ASR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22218D-7DBA-4BFB-9454-33220B5FA9E2}"/>
              </a:ext>
            </a:extLst>
          </p:cNvPr>
          <p:cNvSpPr txBox="1"/>
          <p:nvPr/>
        </p:nvSpPr>
        <p:spPr>
          <a:xfrm>
            <a:off x="3600450" y="5047123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Translation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DE02CE-402A-420B-8B24-49C5A56A0124}"/>
              </a:ext>
            </a:extLst>
          </p:cNvPr>
          <p:cNvSpPr txBox="1"/>
          <p:nvPr/>
        </p:nvSpPr>
        <p:spPr>
          <a:xfrm>
            <a:off x="6078388" y="5045805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Chatbot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7DB3-FD24-4576-B0AD-6C4858BB03D1}"/>
              </a:ext>
            </a:extLst>
          </p:cNvPr>
          <p:cNvSpPr/>
          <p:nvPr/>
        </p:nvSpPr>
        <p:spPr>
          <a:xfrm>
            <a:off x="1903784" y="5678127"/>
            <a:ext cx="5415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 The generator is a typical seq2seq model.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8C09E6-4517-44D0-A69D-1D109E6E0893}"/>
              </a:ext>
            </a:extLst>
          </p:cNvPr>
          <p:cNvSpPr txBox="1"/>
          <p:nvPr/>
        </p:nvSpPr>
        <p:spPr>
          <a:xfrm>
            <a:off x="1189765" y="6144945"/>
            <a:ext cx="737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GAN, you can train seq2seq model in another way.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94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37" grpId="0" animBg="1"/>
      <p:bldP spid="45" grpId="0"/>
      <p:bldP spid="50" grpId="0" animBg="1"/>
      <p:bldP spid="64" grpId="0"/>
      <p:bldP spid="65" grpId="0"/>
      <p:bldP spid="66" grpId="0"/>
      <p:bldP spid="5" grpId="0"/>
      <p:bldP spid="26" grpId="0"/>
      <p:bldP spid="28" grpId="0"/>
      <p:bldP spid="7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38E6E-CCBD-4301-9C71-A7674B59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C966E-E895-42E7-85A2-401C34C6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4998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 machine translation </a:t>
            </a:r>
            <a:r>
              <a:rPr lang="en-US" altLang="zh-TW" sz="1800" dirty="0">
                <a:solidFill>
                  <a:srgbClr val="0000FF"/>
                </a:solidFill>
              </a:rPr>
              <a:t>[Wu,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2017][</a:t>
            </a:r>
            <a:r>
              <a:rPr lang="de-DE" altLang="zh-TW" sz="1800" dirty="0">
                <a:solidFill>
                  <a:srgbClr val="0000FF"/>
                </a:solidFill>
              </a:rPr>
              <a:t>Yang, </a:t>
            </a:r>
            <a:r>
              <a:rPr lang="en-US" altLang="zh-TW" sz="1800" dirty="0">
                <a:solidFill>
                  <a:srgbClr val="0000FF"/>
                </a:solidFill>
              </a:rPr>
              <a:t>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</a:t>
            </a:r>
          </a:p>
          <a:p>
            <a:r>
              <a:rPr lang="en-US" altLang="zh-TW" dirty="0"/>
              <a:t>Supervised abstractive summarization </a:t>
            </a:r>
            <a:r>
              <a:rPr lang="en-US" altLang="zh-TW" sz="1800" dirty="0">
                <a:solidFill>
                  <a:srgbClr val="0000FF"/>
                </a:solidFill>
              </a:rPr>
              <a:t>[Liu, et al., AAAI 2018]</a:t>
            </a:r>
          </a:p>
          <a:p>
            <a:r>
              <a:rPr lang="en-US" altLang="zh-TW" dirty="0"/>
              <a:t>Image/video caption generation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Rakshith</a:t>
            </a:r>
            <a:r>
              <a:rPr lang="en-US" altLang="zh-TW" sz="1800" dirty="0">
                <a:solidFill>
                  <a:srgbClr val="0000FF"/>
                </a:solidFill>
              </a:rPr>
              <a:t> Shetty, et al., ICCV 2017][Liang,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zh-TW" altLang="en-US" sz="1800" dirty="0">
                <a:solidFill>
                  <a:srgbClr val="0000FF"/>
                </a:solidFill>
              </a:rPr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2017]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18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0F49D3-2426-430F-820F-36817A1CF1DA}"/>
              </a:ext>
            </a:extLst>
          </p:cNvPr>
          <p:cNvSpPr txBox="1"/>
          <p:nvPr/>
        </p:nvSpPr>
        <p:spPr>
          <a:xfrm>
            <a:off x="1066800" y="4685948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If you are using seq2seq models,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consider to improve them by GAN.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5378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6DD1241-B3C1-457E-9EE8-17E31CF0BC57}"/>
              </a:ext>
            </a:extLst>
          </p:cNvPr>
          <p:cNvSpPr/>
          <p:nvPr/>
        </p:nvSpPr>
        <p:spPr>
          <a:xfrm>
            <a:off x="628650" y="4105660"/>
            <a:ext cx="7677150" cy="871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D92C69-6DDE-4256-9572-899D7CA2009C}"/>
              </a:ext>
            </a:extLst>
          </p:cNvPr>
          <p:cNvSpPr/>
          <p:nvPr/>
        </p:nvSpPr>
        <p:spPr>
          <a:xfrm>
            <a:off x="816056" y="5144831"/>
            <a:ext cx="3044566" cy="464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3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9107B-1FB6-477F-9CB7-EC99606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Style Transfer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F7B715-1D3B-4EF0-886D-2242AB17DD39}"/>
              </a:ext>
            </a:extLst>
          </p:cNvPr>
          <p:cNvGrpSpPr/>
          <p:nvPr/>
        </p:nvGrpSpPr>
        <p:grpSpPr>
          <a:xfrm>
            <a:off x="1099167" y="2358193"/>
            <a:ext cx="2536616" cy="610226"/>
            <a:chOff x="4250491" y="2646474"/>
            <a:chExt cx="2536616" cy="610226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C691D8E-8160-4E90-958F-48C15AF8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DE0DBE2-7071-45E8-BD3C-D19978EE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EAFFB9F-4C79-42A3-B97B-9E308A49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5AF6B50-38BA-42D6-B7E4-9BB37F7B8FDA}"/>
              </a:ext>
            </a:extLst>
          </p:cNvPr>
          <p:cNvSpPr txBox="1"/>
          <p:nvPr/>
        </p:nvSpPr>
        <p:spPr>
          <a:xfrm>
            <a:off x="1532772" y="1858459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E2FD9D-59DD-47DC-B2AD-C9C69A23CCBB}"/>
              </a:ext>
            </a:extLst>
          </p:cNvPr>
          <p:cNvGrpSpPr/>
          <p:nvPr/>
        </p:nvGrpSpPr>
        <p:grpSpPr>
          <a:xfrm>
            <a:off x="5800169" y="1821318"/>
            <a:ext cx="1942862" cy="1244430"/>
            <a:chOff x="5748138" y="2185885"/>
            <a:chExt cx="1942862" cy="1244430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89850E6-B815-4A66-995F-5B96639BB8C7}"/>
                </a:ext>
              </a:extLst>
            </p:cNvPr>
            <p:cNvSpPr txBox="1"/>
            <p:nvPr/>
          </p:nvSpPr>
          <p:spPr>
            <a:xfrm>
              <a:off x="5909825" y="2185885"/>
              <a:ext cx="1781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Domain Y</a:t>
              </a:r>
              <a:endParaRPr lang="zh-TW" altLang="en-US" sz="2800" dirty="0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3B27A53-C00B-4D0E-AF66-28CC6033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34" name="Picture 6" descr="「梵谷」的圖片搜尋結果">
              <a:extLst>
                <a:ext uri="{FF2B5EF4-FFF2-40B4-BE49-F238E27FC236}">
                  <a16:creationId xmlns:a16="http://schemas.microsoft.com/office/drawing/2014/main" id="{383948F1-DEA7-4BB8-964E-AC159CFFE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75975C02-A7EF-45D8-97C5-66B54142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36" name="箭號: 左-右雙向 35">
            <a:extLst>
              <a:ext uri="{FF2B5EF4-FFF2-40B4-BE49-F238E27FC236}">
                <a16:creationId xmlns:a16="http://schemas.microsoft.com/office/drawing/2014/main" id="{EBF5A5D3-4B80-47FB-AD90-7CCD450BBE2E}"/>
              </a:ext>
            </a:extLst>
          </p:cNvPr>
          <p:cNvSpPr/>
          <p:nvPr/>
        </p:nvSpPr>
        <p:spPr>
          <a:xfrm>
            <a:off x="4021828" y="2487791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>
            <a:extLst>
              <a:ext uri="{FF2B5EF4-FFF2-40B4-BE49-F238E27FC236}">
                <a16:creationId xmlns:a16="http://schemas.microsoft.com/office/drawing/2014/main" id="{8DBCF64F-6340-43D5-92DD-D76C6A8BD574}"/>
              </a:ext>
            </a:extLst>
          </p:cNvPr>
          <p:cNvSpPr/>
          <p:nvPr/>
        </p:nvSpPr>
        <p:spPr>
          <a:xfrm>
            <a:off x="4025682" y="4817607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6454F3-0893-4A50-AB7A-1011D15A2892}"/>
              </a:ext>
            </a:extLst>
          </p:cNvPr>
          <p:cNvGrpSpPr/>
          <p:nvPr/>
        </p:nvGrpSpPr>
        <p:grpSpPr>
          <a:xfrm>
            <a:off x="1486461" y="3136149"/>
            <a:ext cx="6340821" cy="1159063"/>
            <a:chOff x="1671255" y="3999480"/>
            <a:chExt cx="6340821" cy="1159063"/>
          </a:xfrm>
        </p:grpSpPr>
        <p:sp>
          <p:nvSpPr>
            <p:cNvPr id="37" name="箭號: 左-右雙向 36">
              <a:extLst>
                <a:ext uri="{FF2B5EF4-FFF2-40B4-BE49-F238E27FC236}">
                  <a16:creationId xmlns:a16="http://schemas.microsoft.com/office/drawing/2014/main" id="{8AA44312-3DA4-41C9-A148-52613E54E9D5}"/>
                </a:ext>
              </a:extLst>
            </p:cNvPr>
            <p:cNvSpPr/>
            <p:nvPr/>
          </p:nvSpPr>
          <p:spPr>
            <a:xfrm>
              <a:off x="4206127" y="4309279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DB246A0-9831-48C7-94F8-AB2F21CC023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41E234C6-7B37-433E-A55E-26F16EA4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FCD40C9C-CD6D-4556-ACE6-17C205B7F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B7279F05-C898-44C7-9F9C-5EEA44114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62877826-81F7-41F5-A979-434C0E302806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250E1A03-4D2D-415D-AF1C-026B8E26D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4E2FEE80-7A59-4509-89A1-56FF099F6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4A6EAF1-9AB7-45B0-B9D9-E9A9CC9E69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E6B6BA9-EF1D-42C0-BD9D-50FE77F0ECCD}"/>
                </a:ext>
              </a:extLst>
            </p:cNvPr>
            <p:cNvSpPr txBox="1"/>
            <p:nvPr/>
          </p:nvSpPr>
          <p:spPr>
            <a:xfrm>
              <a:off x="2129338" y="4648965"/>
              <a:ext cx="1106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male</a:t>
              </a:r>
              <a:endParaRPr lang="zh-TW" altLang="en-US" sz="2400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A3BA92C-64B4-4053-96AA-C0A61F0900B0}"/>
                </a:ext>
              </a:extLst>
            </p:cNvPr>
            <p:cNvSpPr txBox="1"/>
            <p:nvPr/>
          </p:nvSpPr>
          <p:spPr>
            <a:xfrm>
              <a:off x="6246726" y="4696878"/>
              <a:ext cx="13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female</a:t>
              </a:r>
              <a:endParaRPr lang="zh-TW" altLang="en-US" sz="2400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46D0C36-019B-4128-9D7A-9ECE715765F3}"/>
              </a:ext>
            </a:extLst>
          </p:cNvPr>
          <p:cNvGrpSpPr/>
          <p:nvPr/>
        </p:nvGrpSpPr>
        <p:grpSpPr>
          <a:xfrm>
            <a:off x="971957" y="4370024"/>
            <a:ext cx="2928712" cy="1294868"/>
            <a:chOff x="1017935" y="4573712"/>
            <a:chExt cx="2928712" cy="129486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932CCBE-53CA-47E0-AB76-359CAFED9D0C}"/>
                </a:ext>
              </a:extLst>
            </p:cNvPr>
            <p:cNvSpPr/>
            <p:nvPr/>
          </p:nvSpPr>
          <p:spPr>
            <a:xfrm>
              <a:off x="1032327" y="459480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99E7843-086B-4E27-BE57-FB057AED564F}"/>
                </a:ext>
              </a:extLst>
            </p:cNvPr>
            <p:cNvSpPr txBox="1"/>
            <p:nvPr/>
          </p:nvSpPr>
          <p:spPr>
            <a:xfrm>
              <a:off x="1120878" y="4573712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good.</a:t>
              </a:r>
              <a:endParaRPr lang="zh-TW" altLang="en-US" sz="24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C1B65D5-EFCA-4A0F-86EF-37EB1B2659BA}"/>
                </a:ext>
              </a:extLst>
            </p:cNvPr>
            <p:cNvSpPr txBox="1"/>
            <p:nvPr/>
          </p:nvSpPr>
          <p:spPr>
            <a:xfrm>
              <a:off x="1847630" y="49960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good day.</a:t>
              </a:r>
              <a:endParaRPr lang="zh-TW" altLang="en-US" sz="2400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D42AA79-21AB-4113-95B2-F0FA0D31CB48}"/>
                </a:ext>
              </a:extLst>
            </p:cNvPr>
            <p:cNvSpPr txBox="1"/>
            <p:nvPr/>
          </p:nvSpPr>
          <p:spPr>
            <a:xfrm>
              <a:off x="1017935" y="53858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love you.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CDC6F993-7E24-41DA-97E7-3F70187A5BA0}"/>
              </a:ext>
            </a:extLst>
          </p:cNvPr>
          <p:cNvGrpSpPr/>
          <p:nvPr/>
        </p:nvGrpSpPr>
        <p:grpSpPr>
          <a:xfrm>
            <a:off x="5542991" y="4380572"/>
            <a:ext cx="3118335" cy="1316519"/>
            <a:chOff x="5590309" y="4587138"/>
            <a:chExt cx="3118335" cy="131651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0E6E71D-3D76-48ED-BF22-C74F6E683086}"/>
                </a:ext>
              </a:extLst>
            </p:cNvPr>
            <p:cNvSpPr/>
            <p:nvPr/>
          </p:nvSpPr>
          <p:spPr>
            <a:xfrm>
              <a:off x="5590309" y="458713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1E1C776E-63F6-46E5-8236-A9B53B1424F7}"/>
                </a:ext>
              </a:extLst>
            </p:cNvPr>
            <p:cNvSpPr txBox="1"/>
            <p:nvPr/>
          </p:nvSpPr>
          <p:spPr>
            <a:xfrm>
              <a:off x="5882875" y="4629885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bad.</a:t>
              </a:r>
              <a:endParaRPr lang="zh-TW" altLang="en-US" sz="24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AF137B6-674E-4AC4-B257-F82BB347DAC2}"/>
                </a:ext>
              </a:extLst>
            </p:cNvPr>
            <p:cNvSpPr txBox="1"/>
            <p:nvPr/>
          </p:nvSpPr>
          <p:spPr>
            <a:xfrm>
              <a:off x="6609627" y="50521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bad day.</a:t>
              </a:r>
              <a:endParaRPr lang="zh-TW" altLang="en-US" sz="24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0049D3F1-2EA5-4D0E-9BE7-B97AD788C919}"/>
                </a:ext>
              </a:extLst>
            </p:cNvPr>
            <p:cNvSpPr txBox="1"/>
            <p:nvPr/>
          </p:nvSpPr>
          <p:spPr>
            <a:xfrm>
              <a:off x="5779932" y="54419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don’t love you.</a:t>
              </a:r>
              <a:endParaRPr lang="zh-TW" altLang="en-US" sz="2400" dirty="0"/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CB8142E-FB43-4939-A044-C07B9AABCC3A}"/>
              </a:ext>
            </a:extLst>
          </p:cNvPr>
          <p:cNvSpPr txBox="1"/>
          <p:nvPr/>
        </p:nvSpPr>
        <p:spPr>
          <a:xfrm>
            <a:off x="885973" y="5622700"/>
            <a:ext cx="31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C24C969-1C16-4056-AC71-35544A70D2C5}"/>
              </a:ext>
            </a:extLst>
          </p:cNvPr>
          <p:cNvSpPr txBox="1"/>
          <p:nvPr/>
        </p:nvSpPr>
        <p:spPr>
          <a:xfrm>
            <a:off x="5389434" y="5681655"/>
            <a:ext cx="31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83FD2E3-92D4-49A5-89D6-9DD7B19EB188}"/>
              </a:ext>
            </a:extLst>
          </p:cNvPr>
          <p:cNvSpPr/>
          <p:nvPr/>
        </p:nvSpPr>
        <p:spPr>
          <a:xfrm>
            <a:off x="857397" y="4279478"/>
            <a:ext cx="7657953" cy="1863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D09FBB7-4490-4F0F-B672-9B3056E4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9F46F9-BD7E-4479-AEA2-ACA9282A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1154E11-6377-41C9-9DAD-EB9CCBE5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「梵谷」的圖片搜尋結果">
            <a:extLst>
              <a:ext uri="{FF2B5EF4-FFF2-40B4-BE49-F238E27FC236}">
                <a16:creationId xmlns:a16="http://schemas.microsoft.com/office/drawing/2014/main" id="{3A052939-B9B6-4867-ACC6-4AC3C839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3727720-3841-41C1-A748-2B2E745F7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6" descr="「梵谷」的圖片搜尋結果">
            <a:extLst>
              <a:ext uri="{FF2B5EF4-FFF2-40B4-BE49-F238E27FC236}">
                <a16:creationId xmlns:a16="http://schemas.microsoft.com/office/drawing/2014/main" id="{A9587360-508D-4153-BCF6-34D9B4C0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E4B837-D87E-4734-AAB4-000155E030A8}"/>
              </a:ext>
            </a:extLst>
          </p:cNvPr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612203" y="3806814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6323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239483" y="490252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3980179" y="4941681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7652027" y="4932484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7655362" y="2578502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330962" y="4025297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7652027" y="279517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208408" y="506781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3946279" y="51197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7652027" y="517449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411697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7851826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4183904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7725144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74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239483" y="490252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3980179" y="4941681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7652027" y="4932484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7655362" y="2578502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330962" y="4025297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7652027" y="279517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208408" y="506781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3946279" y="51197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7652027" y="517449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411697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7851826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4183904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7725144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6896253-FC4C-45E2-A7A3-795A390EEB35}"/>
              </a:ext>
            </a:extLst>
          </p:cNvPr>
          <p:cNvSpPr txBox="1"/>
          <p:nvPr/>
        </p:nvSpPr>
        <p:spPr>
          <a:xfrm>
            <a:off x="6305279" y="578124"/>
            <a:ext cx="318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embedding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123C593-5E65-4E50-82C9-559933666E1F}"/>
              </a:ext>
            </a:extLst>
          </p:cNvPr>
          <p:cNvSpPr/>
          <p:nvPr/>
        </p:nvSpPr>
        <p:spPr>
          <a:xfrm>
            <a:off x="6533206" y="942612"/>
            <a:ext cx="253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[Lee, et al., ICASSP,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03C3B72-1857-4897-9E71-4D5356E69668}"/>
              </a:ext>
            </a:extLst>
          </p:cNvPr>
          <p:cNvSpPr txBox="1"/>
          <p:nvPr/>
        </p:nvSpPr>
        <p:spPr>
          <a:xfrm>
            <a:off x="6294481" y="137461"/>
            <a:ext cx="152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Discrete?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89CF688-CFB5-49E7-9402-FA16A5CD5524}"/>
              </a:ext>
            </a:extLst>
          </p:cNvPr>
          <p:cNvSpPr/>
          <p:nvPr/>
        </p:nvSpPr>
        <p:spPr>
          <a:xfrm>
            <a:off x="394613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34898AE-BFDE-4FF3-B9F7-D2ED8AF0114A}"/>
              </a:ext>
            </a:extLst>
          </p:cNvPr>
          <p:cNvSpPr/>
          <p:nvPr/>
        </p:nvSpPr>
        <p:spPr>
          <a:xfrm>
            <a:off x="764793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E190160-F31C-4887-9E17-6D3B8E134C72}"/>
              </a:ext>
            </a:extLst>
          </p:cNvPr>
          <p:cNvSpPr/>
          <p:nvPr/>
        </p:nvSpPr>
        <p:spPr>
          <a:xfrm>
            <a:off x="1171311" y="271041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5A80D7E-0127-43A1-A8F0-DE881F8CE173}"/>
              </a:ext>
            </a:extLst>
          </p:cNvPr>
          <p:cNvSpPr/>
          <p:nvPr/>
        </p:nvSpPr>
        <p:spPr>
          <a:xfrm>
            <a:off x="7747958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970B7AE-824B-44AB-80D3-AEDD3B0E9CBA}"/>
              </a:ext>
            </a:extLst>
          </p:cNvPr>
          <p:cNvSpPr/>
          <p:nvPr/>
        </p:nvSpPr>
        <p:spPr>
          <a:xfrm>
            <a:off x="8118138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98EC375-0F8F-49DF-B951-D59E87BA7F83}"/>
              </a:ext>
            </a:extLst>
          </p:cNvPr>
          <p:cNvSpPr/>
          <p:nvPr/>
        </p:nvSpPr>
        <p:spPr>
          <a:xfrm>
            <a:off x="8524656" y="2721693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D19DC5F-B7A4-45C9-9E63-E2F68CCB5667}"/>
              </a:ext>
            </a:extLst>
          </p:cNvPr>
          <p:cNvSpPr/>
          <p:nvPr/>
        </p:nvSpPr>
        <p:spPr>
          <a:xfrm>
            <a:off x="4126926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2ABEEEA-25BE-4CC4-AA6D-F2CF46CBC175}"/>
              </a:ext>
            </a:extLst>
          </p:cNvPr>
          <p:cNvSpPr/>
          <p:nvPr/>
        </p:nvSpPr>
        <p:spPr>
          <a:xfrm>
            <a:off x="4497106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E4A6249-9C2F-4AB1-8697-501295CEAA79}"/>
              </a:ext>
            </a:extLst>
          </p:cNvPr>
          <p:cNvSpPr/>
          <p:nvPr/>
        </p:nvSpPr>
        <p:spPr>
          <a:xfrm>
            <a:off x="4903624" y="2681865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E73A664-F722-4924-81BF-AB91FBA855E8}"/>
              </a:ext>
            </a:extLst>
          </p:cNvPr>
          <p:cNvSpPr/>
          <p:nvPr/>
        </p:nvSpPr>
        <p:spPr>
          <a:xfrm>
            <a:off x="389953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427A5A1-0E0C-4760-AE24-49586E8B9C3F}"/>
              </a:ext>
            </a:extLst>
          </p:cNvPr>
          <p:cNvSpPr/>
          <p:nvPr/>
        </p:nvSpPr>
        <p:spPr>
          <a:xfrm>
            <a:off x="760133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F07393-6BEB-4607-87C7-9A2AF8DE7EC7}"/>
              </a:ext>
            </a:extLst>
          </p:cNvPr>
          <p:cNvSpPr/>
          <p:nvPr/>
        </p:nvSpPr>
        <p:spPr>
          <a:xfrm>
            <a:off x="1166651" y="50651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DFE2CCA-5815-4B4E-AF8F-1BCA13321BF4}"/>
              </a:ext>
            </a:extLst>
          </p:cNvPr>
          <p:cNvSpPr/>
          <p:nvPr/>
        </p:nvSpPr>
        <p:spPr>
          <a:xfrm>
            <a:off x="7809353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AF6650-192C-431D-8EEA-1364294CF413}"/>
              </a:ext>
            </a:extLst>
          </p:cNvPr>
          <p:cNvSpPr/>
          <p:nvPr/>
        </p:nvSpPr>
        <p:spPr>
          <a:xfrm>
            <a:off x="8179533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983A30D-781A-4B84-8AA9-35F4CD81107F}"/>
              </a:ext>
            </a:extLst>
          </p:cNvPr>
          <p:cNvSpPr/>
          <p:nvPr/>
        </p:nvSpPr>
        <p:spPr>
          <a:xfrm>
            <a:off x="8586051" y="5103001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BB28B25-8CAF-4D26-8B55-4B625CD5A088}"/>
              </a:ext>
            </a:extLst>
          </p:cNvPr>
          <p:cNvSpPr/>
          <p:nvPr/>
        </p:nvSpPr>
        <p:spPr>
          <a:xfrm>
            <a:off x="4138487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C7EA066-3ED8-485C-AB24-457041746170}"/>
              </a:ext>
            </a:extLst>
          </p:cNvPr>
          <p:cNvSpPr/>
          <p:nvPr/>
        </p:nvSpPr>
        <p:spPr>
          <a:xfrm>
            <a:off x="4508667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AF65CF0-E5E4-439C-9B39-B19E6DF93156}"/>
              </a:ext>
            </a:extLst>
          </p:cNvPr>
          <p:cNvSpPr/>
          <p:nvPr/>
        </p:nvSpPr>
        <p:spPr>
          <a:xfrm>
            <a:off x="4915185" y="5124261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9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82">
                <a:extLst>
                  <a:ext uri="{FF2B5EF4-FFF2-40B4-BE49-F238E27FC236}">
                    <a16:creationId xmlns:a16="http://schemas.microsoft.com/office/drawing/2014/main" id="{18431247-DC2F-436A-8494-24AEA0E6C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487" y="1181148"/>
                <a:ext cx="8631505" cy="4987564"/>
              </a:xfrm>
              <a:prstGeom prst="rect">
                <a:avLst/>
              </a:prstGeom>
            </p:spPr>
            <p:txBody>
              <a:bodyPr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323850">
                  <a:buSzPct val="93750"/>
                  <a:buFont typeface="Arial"/>
                  <a:buChar char="•"/>
                </a:pPr>
                <a:r>
                  <a:rPr lang="en-US" altLang="zh-TW" sz="2400" dirty="0">
                    <a:solidFill>
                      <a:srgbClr val="0000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Negative</a:t>
                </a:r>
                <a:r>
                  <a:rPr lang="en-US" altLang="zh-TW" sz="2400" dirty="0">
                    <a:latin typeface="Comic Sans MS"/>
                    <a:ea typeface="Comic Sans MS"/>
                    <a:cs typeface="Comic Sans MS"/>
                    <a:sym typeface="Comic Sans MS"/>
                  </a:rPr>
                  <a:t> sentence to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positive</a:t>
                </a:r>
                <a:r>
                  <a:rPr lang="en-US" altLang="zh-TW" sz="2400" dirty="0">
                    <a:latin typeface="Comic Sans MS"/>
                    <a:ea typeface="Comic Sans MS"/>
                    <a:cs typeface="Comic Sans MS"/>
                    <a:sym typeface="Comic Sans MS"/>
                  </a:rPr>
                  <a:t> sentence:</a:t>
                </a:r>
                <a:br>
                  <a:rPr lang="zh-TW" altLang="en-US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crappy day 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great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wish you could be here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you could be here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not a good idea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good idea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miss you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love you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don't love you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love you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can't do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can do that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feel so sad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happy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bad day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good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dummy day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great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sorry for doing such a horrible thing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thanks for doing a great thing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my doggy is sick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my doggy is my doggy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my little doggy is sick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my little doggy is my little doggy</a:t>
                </a:r>
              </a:p>
            </p:txBody>
          </p:sp>
        </mc:Choice>
        <mc:Fallback xmlns="">
          <p:sp>
            <p:nvSpPr>
              <p:cNvPr id="4" name="Shape 82">
                <a:extLst>
                  <a:ext uri="{FF2B5EF4-FFF2-40B4-BE49-F238E27FC236}">
                    <a16:creationId xmlns:a16="http://schemas.microsoft.com/office/drawing/2014/main" id="{18431247-DC2F-436A-8494-24AEA0E6C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7" y="1181148"/>
                <a:ext cx="8631505" cy="4987564"/>
              </a:xfrm>
              <a:prstGeom prst="rect">
                <a:avLst/>
              </a:prstGeo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B979F54-BC04-44A4-9583-406E9C7E2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96" y="2972783"/>
            <a:ext cx="912434" cy="912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F648D9-58D4-4628-B465-E84BBF61B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30" y="3054269"/>
            <a:ext cx="818422" cy="81842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175F239C-0715-400B-AE1E-5764CA47FA23}"/>
              </a:ext>
            </a:extLst>
          </p:cNvPr>
          <p:cNvSpPr/>
          <p:nvPr/>
        </p:nvSpPr>
        <p:spPr>
          <a:xfrm>
            <a:off x="6674507" y="3197517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6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2B6C50B6-64C3-437F-8D7D-DD38C5E4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7" y="218430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37EE636-F1E7-4A01-B101-648C5C6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9" y="2220340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2" descr="「新八」的圖片搜尋結果">
            <a:extLst>
              <a:ext uri="{FF2B5EF4-FFF2-40B4-BE49-F238E27FC236}">
                <a16:creationId xmlns:a16="http://schemas.microsoft.com/office/drawing/2014/main" id="{FA6AC903-955A-4AB5-AB59-BE0AB7BF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50" y="3488567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「新八」的圖片搜尋結果">
            <a:extLst>
              <a:ext uri="{FF2B5EF4-FFF2-40B4-BE49-F238E27FC236}">
                <a16:creationId xmlns:a16="http://schemas.microsoft.com/office/drawing/2014/main" id="{94E6C9E0-D2AA-4431-84BC-81043693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0" y="3513559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/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/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/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/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3204704-41D7-456C-B719-9E6DB310796A}"/>
              </a:ext>
            </a:extLst>
          </p:cNvPr>
          <p:cNvSpPr/>
          <p:nvPr/>
        </p:nvSpPr>
        <p:spPr>
          <a:xfrm>
            <a:off x="3478189" y="2984367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FCFE7A0-A0BD-4E07-923D-1E87FE782CB5}"/>
              </a:ext>
            </a:extLst>
          </p:cNvPr>
          <p:cNvSpPr/>
          <p:nvPr/>
        </p:nvSpPr>
        <p:spPr>
          <a:xfrm>
            <a:off x="1258017" y="25380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549E22A-362C-4CCB-9FF8-F8538BC47F1B}"/>
              </a:ext>
            </a:extLst>
          </p:cNvPr>
          <p:cNvSpPr/>
          <p:nvPr/>
        </p:nvSpPr>
        <p:spPr>
          <a:xfrm>
            <a:off x="1258017" y="39133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BE95A9E-439A-4433-B68B-CEFC778AA1C6}"/>
              </a:ext>
            </a:extLst>
          </p:cNvPr>
          <p:cNvSpPr/>
          <p:nvPr/>
        </p:nvSpPr>
        <p:spPr>
          <a:xfrm>
            <a:off x="5418210" y="252988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58C9B13-428F-4477-BDAE-34ACF3A5DF6F}"/>
              </a:ext>
            </a:extLst>
          </p:cNvPr>
          <p:cNvSpPr/>
          <p:nvPr/>
        </p:nvSpPr>
        <p:spPr>
          <a:xfrm>
            <a:off x="5418210" y="39052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DDFA05C-92D4-4F7C-B026-18AEC537ACF5}"/>
              </a:ext>
            </a:extLst>
          </p:cNvPr>
          <p:cNvSpPr/>
          <p:nvPr/>
        </p:nvSpPr>
        <p:spPr>
          <a:xfrm rot="2701164">
            <a:off x="2837992" y="279705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1520144-02E0-4787-9A98-10582D372042}"/>
              </a:ext>
            </a:extLst>
          </p:cNvPr>
          <p:cNvSpPr/>
          <p:nvPr/>
        </p:nvSpPr>
        <p:spPr>
          <a:xfrm rot="2701164">
            <a:off x="3891205" y="36934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786F9CA-D936-4278-8629-F71DE9BF4C16}"/>
              </a:ext>
            </a:extLst>
          </p:cNvPr>
          <p:cNvSpPr/>
          <p:nvPr/>
        </p:nvSpPr>
        <p:spPr>
          <a:xfrm rot="18882259">
            <a:off x="2836394" y="36348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DA496EA-9DA7-409F-93E7-67B201F24E8E}"/>
              </a:ext>
            </a:extLst>
          </p:cNvPr>
          <p:cNvSpPr/>
          <p:nvPr/>
        </p:nvSpPr>
        <p:spPr>
          <a:xfrm rot="18882259">
            <a:off x="3836051" y="277550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/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/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7CAE8F8-0EBA-44BC-B6A0-7447A96B7F8D}"/>
              </a:ext>
            </a:extLst>
          </p:cNvPr>
          <p:cNvSpPr/>
          <p:nvPr/>
        </p:nvSpPr>
        <p:spPr>
          <a:xfrm>
            <a:off x="7044486" y="25315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3891404-5889-4621-B549-08963B03120B}"/>
              </a:ext>
            </a:extLst>
          </p:cNvPr>
          <p:cNvSpPr/>
          <p:nvPr/>
        </p:nvSpPr>
        <p:spPr>
          <a:xfrm>
            <a:off x="7020940" y="390067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6BBFDF-A9B1-4F42-9B62-6A6C79FA1BED}"/>
              </a:ext>
            </a:extLst>
          </p:cNvPr>
          <p:cNvSpPr txBox="1"/>
          <p:nvPr/>
        </p:nvSpPr>
        <p:spPr>
          <a:xfrm>
            <a:off x="7138788" y="1570886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107CB0E-FE01-497C-B106-60039F6C6CE0}"/>
              </a:ext>
            </a:extLst>
          </p:cNvPr>
          <p:cNvSpPr txBox="1"/>
          <p:nvPr/>
        </p:nvSpPr>
        <p:spPr>
          <a:xfrm>
            <a:off x="7138788" y="4495874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3C0153E-AAD6-4376-BBFF-3DBD5736A8E7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94463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/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/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/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/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3204704-41D7-456C-B719-9E6DB310796A}"/>
              </a:ext>
            </a:extLst>
          </p:cNvPr>
          <p:cNvSpPr/>
          <p:nvPr/>
        </p:nvSpPr>
        <p:spPr>
          <a:xfrm>
            <a:off x="3478189" y="2984367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FCFE7A0-A0BD-4E07-923D-1E87FE782CB5}"/>
              </a:ext>
            </a:extLst>
          </p:cNvPr>
          <p:cNvSpPr/>
          <p:nvPr/>
        </p:nvSpPr>
        <p:spPr>
          <a:xfrm>
            <a:off x="1258017" y="25380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549E22A-362C-4CCB-9FF8-F8538BC47F1B}"/>
              </a:ext>
            </a:extLst>
          </p:cNvPr>
          <p:cNvSpPr/>
          <p:nvPr/>
        </p:nvSpPr>
        <p:spPr>
          <a:xfrm>
            <a:off x="1258017" y="39133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BE95A9E-439A-4433-B68B-CEFC778AA1C6}"/>
              </a:ext>
            </a:extLst>
          </p:cNvPr>
          <p:cNvSpPr/>
          <p:nvPr/>
        </p:nvSpPr>
        <p:spPr>
          <a:xfrm>
            <a:off x="5418210" y="252988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58C9B13-428F-4477-BDAE-34ACF3A5DF6F}"/>
              </a:ext>
            </a:extLst>
          </p:cNvPr>
          <p:cNvSpPr/>
          <p:nvPr/>
        </p:nvSpPr>
        <p:spPr>
          <a:xfrm>
            <a:off x="5418210" y="39052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DDFA05C-92D4-4F7C-B026-18AEC537ACF5}"/>
              </a:ext>
            </a:extLst>
          </p:cNvPr>
          <p:cNvSpPr/>
          <p:nvPr/>
        </p:nvSpPr>
        <p:spPr>
          <a:xfrm rot="2701164">
            <a:off x="2837992" y="279705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1520144-02E0-4787-9A98-10582D372042}"/>
              </a:ext>
            </a:extLst>
          </p:cNvPr>
          <p:cNvSpPr/>
          <p:nvPr/>
        </p:nvSpPr>
        <p:spPr>
          <a:xfrm rot="2701164">
            <a:off x="3891205" y="36934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786F9CA-D936-4278-8629-F71DE9BF4C16}"/>
              </a:ext>
            </a:extLst>
          </p:cNvPr>
          <p:cNvSpPr/>
          <p:nvPr/>
        </p:nvSpPr>
        <p:spPr>
          <a:xfrm rot="18882259">
            <a:off x="2836394" y="36348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DA496EA-9DA7-409F-93E7-67B201F24E8E}"/>
              </a:ext>
            </a:extLst>
          </p:cNvPr>
          <p:cNvSpPr/>
          <p:nvPr/>
        </p:nvSpPr>
        <p:spPr>
          <a:xfrm rot="18882259">
            <a:off x="3836051" y="277550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/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/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7CAE8F8-0EBA-44BC-B6A0-7447A96B7F8D}"/>
              </a:ext>
            </a:extLst>
          </p:cNvPr>
          <p:cNvSpPr/>
          <p:nvPr/>
        </p:nvSpPr>
        <p:spPr>
          <a:xfrm>
            <a:off x="7044486" y="25315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3891404-5889-4621-B549-08963B03120B}"/>
              </a:ext>
            </a:extLst>
          </p:cNvPr>
          <p:cNvSpPr/>
          <p:nvPr/>
        </p:nvSpPr>
        <p:spPr>
          <a:xfrm>
            <a:off x="7020940" y="390067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6BBFDF-A9B1-4F42-9B62-6A6C79FA1BED}"/>
              </a:ext>
            </a:extLst>
          </p:cNvPr>
          <p:cNvSpPr txBox="1"/>
          <p:nvPr/>
        </p:nvSpPr>
        <p:spPr>
          <a:xfrm>
            <a:off x="7138788" y="1570886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107CB0E-FE01-497C-B106-60039F6C6CE0}"/>
              </a:ext>
            </a:extLst>
          </p:cNvPr>
          <p:cNvSpPr txBox="1"/>
          <p:nvPr/>
        </p:nvSpPr>
        <p:spPr>
          <a:xfrm>
            <a:off x="7138788" y="4495874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3C0153E-AAD6-4376-BBFF-3DBD5736A8E7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6995792-A251-4076-8D84-855D71F87874}"/>
              </a:ext>
            </a:extLst>
          </p:cNvPr>
          <p:cNvSpPr/>
          <p:nvPr/>
        </p:nvSpPr>
        <p:spPr>
          <a:xfrm>
            <a:off x="38511" y="2263420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46195B-FBF8-4455-9853-1C9AC26BD6C8}"/>
              </a:ext>
            </a:extLst>
          </p:cNvPr>
          <p:cNvSpPr/>
          <p:nvPr/>
        </p:nvSpPr>
        <p:spPr>
          <a:xfrm>
            <a:off x="5833003" y="2234585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7DD82A7-4B08-45F2-84C2-69B838FA58BF}"/>
              </a:ext>
            </a:extLst>
          </p:cNvPr>
          <p:cNvSpPr/>
          <p:nvPr/>
        </p:nvSpPr>
        <p:spPr>
          <a:xfrm>
            <a:off x="32277" y="3663439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77890B2-9FA5-402D-BA68-A562F29E40EB}"/>
              </a:ext>
            </a:extLst>
          </p:cNvPr>
          <p:cNvSpPr/>
          <p:nvPr/>
        </p:nvSpPr>
        <p:spPr>
          <a:xfrm>
            <a:off x="5835430" y="3679092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62D44B-839E-4B6F-A1A6-E7CDC73E78BD}"/>
              </a:ext>
            </a:extLst>
          </p:cNvPr>
          <p:cNvSpPr/>
          <p:nvPr/>
        </p:nvSpPr>
        <p:spPr>
          <a:xfrm>
            <a:off x="505332" y="1077042"/>
            <a:ext cx="6174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2400" dirty="0"/>
              <a:t>Decoder hidden layer as discriminator input 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3F7EAD1-C584-4641-BD28-EAD2FA95121D}"/>
              </a:ext>
            </a:extLst>
          </p:cNvPr>
          <p:cNvSpPr/>
          <p:nvPr/>
        </p:nvSpPr>
        <p:spPr>
          <a:xfrm>
            <a:off x="991226" y="1472137"/>
            <a:ext cx="2486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[Shen,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50196BC-ACBA-472C-9994-72E79DFF1A3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93478" y="1538707"/>
            <a:ext cx="375440" cy="695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/>
              <p:nvPr/>
            </p:nvSpPr>
            <p:spPr>
              <a:xfrm>
                <a:off x="6578389" y="5485367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89" y="5485367"/>
                <a:ext cx="2578672" cy="461665"/>
              </a:xfrm>
              <a:prstGeom prst="rect">
                <a:avLst/>
              </a:prstGeom>
              <a:blipFill>
                <a:blip r:embed="rId8"/>
                <a:stretch>
                  <a:fillRect l="-3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A4AD44E0-4F74-46EA-A5AA-B62140A3CE70}"/>
              </a:ext>
            </a:extLst>
          </p:cNvPr>
          <p:cNvSpPr/>
          <p:nvPr/>
        </p:nvSpPr>
        <p:spPr>
          <a:xfrm>
            <a:off x="4142929" y="517654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73255E6-2823-4110-BC64-7959F5A2721F}"/>
              </a:ext>
            </a:extLst>
          </p:cNvPr>
          <p:cNvCxnSpPr>
            <a:cxnSpLocks/>
          </p:cNvCxnSpPr>
          <p:nvPr/>
        </p:nvCxnSpPr>
        <p:spPr>
          <a:xfrm>
            <a:off x="6216872" y="571619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/>
              <p:nvPr/>
            </p:nvSpPr>
            <p:spPr>
              <a:xfrm>
                <a:off x="320306" y="4835405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6" y="4835405"/>
                <a:ext cx="3050572" cy="830997"/>
              </a:xfrm>
              <a:prstGeom prst="rect">
                <a:avLst/>
              </a:prstGeom>
              <a:blipFill>
                <a:blip r:embed="rId9"/>
                <a:stretch>
                  <a:fillRect l="-3200" t="-5839" r="-1000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A8C6433-7392-429D-BC38-7A34851DF1A9}"/>
              </a:ext>
            </a:extLst>
          </p:cNvPr>
          <p:cNvCxnSpPr>
            <a:cxnSpLocks/>
          </p:cNvCxnSpPr>
          <p:nvPr/>
        </p:nvCxnSpPr>
        <p:spPr>
          <a:xfrm>
            <a:off x="3595243" y="571619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03E75C4-4CF4-469B-A7A7-ECF20321F795}"/>
              </a:ext>
            </a:extLst>
          </p:cNvPr>
          <p:cNvCxnSpPr>
            <a:cxnSpLocks/>
          </p:cNvCxnSpPr>
          <p:nvPr/>
        </p:nvCxnSpPr>
        <p:spPr>
          <a:xfrm>
            <a:off x="3595554" y="3930053"/>
            <a:ext cx="0" cy="178614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1E69424-1C5D-49FD-ABD1-CC878D9E8C6F}"/>
              </a:ext>
            </a:extLst>
          </p:cNvPr>
          <p:cNvSpPr/>
          <p:nvPr/>
        </p:nvSpPr>
        <p:spPr>
          <a:xfrm>
            <a:off x="424935" y="5716199"/>
            <a:ext cx="2498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[Zhao,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C3F0854-CA96-48F1-937C-B13AC69660A5}"/>
              </a:ext>
            </a:extLst>
          </p:cNvPr>
          <p:cNvSpPr/>
          <p:nvPr/>
        </p:nvSpPr>
        <p:spPr>
          <a:xfrm>
            <a:off x="424935" y="6034491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[Fu, et al., AAAI,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5" grpId="0"/>
      <p:bldP spid="56" grpId="0"/>
      <p:bldP spid="57" grpId="0" animBg="1"/>
      <p:bldP spid="59" grpId="0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39587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4B48ADB-449D-48E0-B2EB-7DBCC428D118}"/>
              </a:ext>
            </a:extLst>
          </p:cNvPr>
          <p:cNvSpPr/>
          <p:nvPr/>
        </p:nvSpPr>
        <p:spPr>
          <a:xfrm>
            <a:off x="1035457" y="5558178"/>
            <a:ext cx="7194143" cy="618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Sequence-to-sequence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Chat-bot as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71213" y="4260582"/>
            <a:ext cx="1295679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7015640" y="4274185"/>
            <a:ext cx="1497496" cy="8083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  <a:endCxn id="4" idx="2"/>
          </p:cNvCxnSpPr>
          <p:nvPr/>
        </p:nvCxnSpPr>
        <p:spPr>
          <a:xfrm flipV="1">
            <a:off x="5619053" y="5068965"/>
            <a:ext cx="0" cy="65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281866" y="5646515"/>
            <a:ext cx="26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27617" y="2891871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sentence x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7764388" y="3667651"/>
            <a:ext cx="0" cy="591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318699" y="4678376"/>
            <a:ext cx="69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D06BAAA6-ED4F-43FB-9E6A-8390A1F93280}"/>
              </a:ext>
            </a:extLst>
          </p:cNvPr>
          <p:cNvGrpSpPr/>
          <p:nvPr/>
        </p:nvGrpSpPr>
        <p:grpSpPr>
          <a:xfrm>
            <a:off x="766010" y="4157704"/>
            <a:ext cx="3850228" cy="2493863"/>
            <a:chOff x="-287736" y="3399126"/>
            <a:chExt cx="3850228" cy="2493863"/>
          </a:xfrm>
        </p:grpSpPr>
        <p:sp>
          <p:nvSpPr>
            <p:cNvPr id="17" name="文字方塊 16"/>
            <p:cNvSpPr txBox="1"/>
            <p:nvPr/>
          </p:nvSpPr>
          <p:spPr>
            <a:xfrm>
              <a:off x="-287736" y="3399126"/>
              <a:ext cx="1227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Training data:</a:t>
              </a:r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70537" y="4054910"/>
              <a:ext cx="2691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A: How are you ?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89444" y="4586990"/>
              <a:ext cx="193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B: I’m good.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1408106" y="3642844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1408106" y="5287506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4281866" y="6031870"/>
            <a:ext cx="267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are you 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32854" y="1881974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I’m good.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箭號: 上-下雙向 30"/>
          <p:cNvSpPr/>
          <p:nvPr/>
        </p:nvSpPr>
        <p:spPr>
          <a:xfrm>
            <a:off x="7603610" y="2371904"/>
            <a:ext cx="321555" cy="58064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FD1B9-F362-46A3-B389-7BFE027B623B}"/>
              </a:ext>
            </a:extLst>
          </p:cNvPr>
          <p:cNvSpPr/>
          <p:nvPr/>
        </p:nvSpPr>
        <p:spPr>
          <a:xfrm>
            <a:off x="4748542" y="4115107"/>
            <a:ext cx="3880055" cy="1178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606D3B8-14BB-406C-AEB0-0975C0D55938}"/>
              </a:ext>
            </a:extLst>
          </p:cNvPr>
          <p:cNvSpPr txBox="1"/>
          <p:nvPr/>
        </p:nvSpPr>
        <p:spPr>
          <a:xfrm>
            <a:off x="7033527" y="5308575"/>
            <a:ext cx="176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Generator</a:t>
            </a:r>
            <a:endParaRPr lang="zh-TW" altLang="en-US" sz="2400" b="1" i="1" u="sng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3F7F1F-3462-4894-BD06-8911759DE36F}"/>
              </a:ext>
            </a:extLst>
          </p:cNvPr>
          <p:cNvSpPr txBox="1"/>
          <p:nvPr/>
        </p:nvSpPr>
        <p:spPr>
          <a:xfrm>
            <a:off x="635236" y="2367192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2367ED9-B89E-4D53-B9EB-C7DC94788386}"/>
              </a:ext>
            </a:extLst>
          </p:cNvPr>
          <p:cNvSpPr txBox="1"/>
          <p:nvPr/>
        </p:nvSpPr>
        <p:spPr>
          <a:xfrm>
            <a:off x="2709047" y="2383001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bad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2231DE8-76FA-4389-8D85-154CD4CC5D6D}"/>
              </a:ext>
            </a:extLst>
          </p:cNvPr>
          <p:cNvSpPr txBox="1"/>
          <p:nvPr/>
        </p:nvSpPr>
        <p:spPr>
          <a:xfrm>
            <a:off x="4502686" y="2395057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I’m John.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7B6DED1-AA65-45FF-B950-DD4AA94EF493}"/>
              </a:ext>
            </a:extLst>
          </p:cNvPr>
          <p:cNvSpPr txBox="1"/>
          <p:nvPr/>
        </p:nvSpPr>
        <p:spPr>
          <a:xfrm>
            <a:off x="5447058" y="1558074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Maximize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C0E2C1F-BA38-4F21-9DA3-41343BA6736D}"/>
              </a:ext>
            </a:extLst>
          </p:cNvPr>
          <p:cNvCxnSpPr>
            <a:cxnSpLocks/>
          </p:cNvCxnSpPr>
          <p:nvPr/>
        </p:nvCxnSpPr>
        <p:spPr>
          <a:xfrm flipH="1" flipV="1">
            <a:off x="6832855" y="2343639"/>
            <a:ext cx="770755" cy="321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6681307-F991-44F6-8076-A77F021B35DA}"/>
              </a:ext>
            </a:extLst>
          </p:cNvPr>
          <p:cNvSpPr txBox="1"/>
          <p:nvPr/>
        </p:nvSpPr>
        <p:spPr>
          <a:xfrm>
            <a:off x="285294" y="3368147"/>
            <a:ext cx="237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Criterion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041C96D-008C-4B6B-85F2-C5A5C0565580}"/>
              </a:ext>
            </a:extLst>
          </p:cNvPr>
          <p:cNvSpPr txBox="1"/>
          <p:nvPr/>
        </p:nvSpPr>
        <p:spPr>
          <a:xfrm>
            <a:off x="373562" y="2884129"/>
            <a:ext cx="226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Human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99443BB-D7A2-4C9B-BEBC-47B37710C9CF}"/>
              </a:ext>
            </a:extLst>
          </p:cNvPr>
          <p:cNvCxnSpPr>
            <a:cxnSpLocks/>
          </p:cNvCxnSpPr>
          <p:nvPr/>
        </p:nvCxnSpPr>
        <p:spPr>
          <a:xfrm>
            <a:off x="246743" y="287596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52F1A-E56D-40BC-B6CC-23E0D25E1B89}"/>
              </a:ext>
            </a:extLst>
          </p:cNvPr>
          <p:cNvCxnSpPr>
            <a:cxnSpLocks/>
          </p:cNvCxnSpPr>
          <p:nvPr/>
        </p:nvCxnSpPr>
        <p:spPr>
          <a:xfrm>
            <a:off x="246743" y="337484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D27A71E-B41B-4333-B5E8-D2C29C903A39}"/>
              </a:ext>
            </a:extLst>
          </p:cNvPr>
          <p:cNvCxnSpPr>
            <a:cxnSpLocks/>
          </p:cNvCxnSpPr>
          <p:nvPr/>
        </p:nvCxnSpPr>
        <p:spPr>
          <a:xfrm flipV="1">
            <a:off x="2682664" y="23795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D74A00E-BB68-4BE0-8339-3BBA57951C27}"/>
              </a:ext>
            </a:extLst>
          </p:cNvPr>
          <p:cNvCxnSpPr>
            <a:cxnSpLocks/>
          </p:cNvCxnSpPr>
          <p:nvPr/>
        </p:nvCxnSpPr>
        <p:spPr>
          <a:xfrm flipV="1">
            <a:off x="4449922" y="23576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CE9E589-0CAF-4DB2-942D-FB8A746C369C}"/>
              </a:ext>
            </a:extLst>
          </p:cNvPr>
          <p:cNvCxnSpPr>
            <a:cxnSpLocks/>
          </p:cNvCxnSpPr>
          <p:nvPr/>
        </p:nvCxnSpPr>
        <p:spPr>
          <a:xfrm>
            <a:off x="232229" y="3870658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144ED3D-1CF3-4F8C-9275-CBCC4D4FD19C}"/>
              </a:ext>
            </a:extLst>
          </p:cNvPr>
          <p:cNvSpPr txBox="1"/>
          <p:nvPr/>
        </p:nvSpPr>
        <p:spPr>
          <a:xfrm>
            <a:off x="3039080" y="2894581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32AE670-27B8-4A59-9987-C28769153265}"/>
              </a:ext>
            </a:extLst>
          </p:cNvPr>
          <p:cNvSpPr txBox="1"/>
          <p:nvPr/>
        </p:nvSpPr>
        <p:spPr>
          <a:xfrm>
            <a:off x="4809587" y="3368147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7" grpId="0"/>
      <p:bldP spid="28" grpId="0"/>
      <p:bldP spid="31" grpId="0" animBg="1"/>
      <p:bldP spid="30" grpId="0"/>
      <p:bldP spid="32" grpId="0"/>
      <p:bldP spid="33" grpId="0"/>
      <p:bldP spid="34" grpId="0"/>
      <p:bldP spid="37" grpId="0"/>
      <p:bldP spid="38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Abstractive Summarization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Now machine can do </a:t>
            </a:r>
            <a:r>
              <a:rPr lang="en-US" altLang="zh-TW" b="1" dirty="0"/>
              <a:t>abstractive summary </a:t>
            </a:r>
            <a:r>
              <a:rPr lang="en-US" altLang="zh-TW" dirty="0"/>
              <a:t>by seq2seq (write summaries in its own words)</a:t>
            </a: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21" y="3325835"/>
            <a:ext cx="1514250" cy="1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127060" y="3001729"/>
            <a:ext cx="2016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12197" y="4010370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12196" y="5066065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7886" y="5857691"/>
            <a:ext cx="263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右 6"/>
          <p:cNvSpPr/>
          <p:nvPr/>
        </p:nvSpPr>
        <p:spPr>
          <a:xfrm flipH="1">
            <a:off x="4646705" y="4034962"/>
            <a:ext cx="709971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5406" y="4685599"/>
            <a:ext cx="1925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summary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箭號: 向右 23"/>
          <p:cNvSpPr/>
          <p:nvPr/>
        </p:nvSpPr>
        <p:spPr>
          <a:xfrm>
            <a:off x="2853031" y="3589666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箭號: 向右 24"/>
          <p:cNvSpPr/>
          <p:nvPr/>
        </p:nvSpPr>
        <p:spPr>
          <a:xfrm flipH="1">
            <a:off x="2729788" y="4685599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15" y="2797696"/>
            <a:ext cx="1656255" cy="9240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215" y="3815978"/>
            <a:ext cx="1641985" cy="920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46" y="4830371"/>
            <a:ext cx="1663524" cy="933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53" y="3294543"/>
            <a:ext cx="1767583" cy="9972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22990" y="5265070"/>
            <a:ext cx="2257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seq2seq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755" y="4985651"/>
            <a:ext cx="2486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(in its own words)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8E8A31-BD85-4DF2-857A-D34580D2FF45}"/>
              </a:ext>
            </a:extLst>
          </p:cNvPr>
          <p:cNvSpPr txBox="1"/>
          <p:nvPr/>
        </p:nvSpPr>
        <p:spPr>
          <a:xfrm>
            <a:off x="776860" y="5810050"/>
            <a:ext cx="408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Supervised: We need lots of labelled training data.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6" grpId="0"/>
      <p:bldP spid="7" grpId="0" animBg="1"/>
      <p:bldP spid="23" grpId="0"/>
      <p:bldP spid="24" grpId="0" animBg="1"/>
      <p:bldP spid="25" grpId="0" animBg="1"/>
      <p:bldP spid="5" grpId="0"/>
      <p:bldP spid="1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0C774-5C57-4669-A87D-212CEF3C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365126"/>
            <a:ext cx="8910084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9C911F9-A838-42EB-962F-51FE0FFE8D4B}"/>
              </a:ext>
            </a:extLst>
          </p:cNvPr>
          <p:cNvGrpSpPr/>
          <p:nvPr/>
        </p:nvGrpSpPr>
        <p:grpSpPr>
          <a:xfrm>
            <a:off x="1142486" y="2579591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6D480E4-9198-4A2C-AEE0-DF6B130D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0DE961F-B425-45A8-9AE8-5146BAE4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8D103FC-B779-4E52-BDC8-DD360C82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5BD51B-7AD3-4E55-8361-3BD13C6EDFB3}"/>
              </a:ext>
            </a:extLst>
          </p:cNvPr>
          <p:cNvSpPr txBox="1"/>
          <p:nvPr/>
        </p:nvSpPr>
        <p:spPr>
          <a:xfrm>
            <a:off x="1633359" y="1814968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EC74C-FE43-413F-8DA7-E90C9C5428CC}"/>
              </a:ext>
            </a:extLst>
          </p:cNvPr>
          <p:cNvSpPr txBox="1"/>
          <p:nvPr/>
        </p:nvSpPr>
        <p:spPr>
          <a:xfrm>
            <a:off x="5906861" y="1813618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Y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9EE426A-4A3B-48FB-89D4-68DD6AA7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488" y="2606840"/>
            <a:ext cx="728892" cy="573318"/>
          </a:xfrm>
          <a:prstGeom prst="rect">
            <a:avLst/>
          </a:prstGeom>
        </p:spPr>
      </p:pic>
      <p:pic>
        <p:nvPicPr>
          <p:cNvPr id="12" name="Picture 6" descr="「梵谷」的圖片搜尋結果">
            <a:extLst>
              <a:ext uri="{FF2B5EF4-FFF2-40B4-BE49-F238E27FC236}">
                <a16:creationId xmlns:a16="http://schemas.microsoft.com/office/drawing/2014/main" id="{FE831733-D677-40F6-A5AC-7FEA81A3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257" y="2609797"/>
            <a:ext cx="555873" cy="6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8324B8-C381-4BCD-AEAC-8336A216A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791" y="2579591"/>
            <a:ext cx="525559" cy="701648"/>
          </a:xfrm>
          <a:prstGeom prst="rect">
            <a:avLst/>
          </a:prstGeom>
        </p:spPr>
      </p:pic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C378698E-C53A-4F04-98C4-F0DB563BE6A6}"/>
              </a:ext>
            </a:extLst>
          </p:cNvPr>
          <p:cNvSpPr/>
          <p:nvPr/>
        </p:nvSpPr>
        <p:spPr>
          <a:xfrm>
            <a:off x="4065147" y="2709189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A38EC9-235C-44A8-86DC-C964F2CF6735}"/>
              </a:ext>
            </a:extLst>
          </p:cNvPr>
          <p:cNvSpPr txBox="1"/>
          <p:nvPr/>
        </p:nvSpPr>
        <p:spPr>
          <a:xfrm>
            <a:off x="6797448" y="5525455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1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9314C7ED-6E86-4D47-9DAA-55256629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10" y="5039470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4C2D65EF-D25F-4439-A6FC-2C10882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61" y="4929006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18C764-3745-4D2F-B5AA-331B118D548C}"/>
              </a:ext>
            </a:extLst>
          </p:cNvPr>
          <p:cNvSpPr txBox="1"/>
          <p:nvPr/>
        </p:nvSpPr>
        <p:spPr>
          <a:xfrm>
            <a:off x="905411" y="536419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A382A2D-70C4-4DB4-A751-41CA521066A2}"/>
              </a:ext>
            </a:extLst>
          </p:cNvPr>
          <p:cNvGrpSpPr/>
          <p:nvPr/>
        </p:nvGrpSpPr>
        <p:grpSpPr>
          <a:xfrm>
            <a:off x="1244497" y="3641765"/>
            <a:ext cx="6655249" cy="1157554"/>
            <a:chOff x="1356827" y="3999480"/>
            <a:chExt cx="6655249" cy="1157554"/>
          </a:xfrm>
        </p:grpSpPr>
        <p:sp>
          <p:nvSpPr>
            <p:cNvPr id="20" name="箭號: 左-右雙向 19">
              <a:extLst>
                <a:ext uri="{FF2B5EF4-FFF2-40B4-BE49-F238E27FC236}">
                  <a16:creationId xmlns:a16="http://schemas.microsoft.com/office/drawing/2014/main" id="{A0501AE7-C3EC-4977-986B-0C0697973458}"/>
                </a:ext>
              </a:extLst>
            </p:cNvPr>
            <p:cNvSpPr/>
            <p:nvPr/>
          </p:nvSpPr>
          <p:spPr>
            <a:xfrm>
              <a:off x="4206127" y="4275413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59B6BAE-D23E-428B-BB0A-BFAB889F610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8F4699EF-123E-4AA1-B70D-245CC68EAF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F6EE6635-7C72-4E59-8DF0-2208C26305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1B616BF-A5BE-4709-8956-C74D3F7F7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2DC64F0-58F7-4184-BD9A-9461D1DA0B62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13CCE9B2-2737-4C4C-8ED0-9EDF4ACA4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CCD781BB-97C9-4DC5-9FF7-3599C94E9E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A6FF266D-46EE-4395-89B4-AB02666F5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3C5DBFD-EE9D-4D8C-9878-CF697D3277D6}"/>
                </a:ext>
              </a:extLst>
            </p:cNvPr>
            <p:cNvSpPr txBox="1"/>
            <p:nvPr/>
          </p:nvSpPr>
          <p:spPr>
            <a:xfrm>
              <a:off x="1356827" y="4611725"/>
              <a:ext cx="2650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Speaker A</a:t>
              </a:r>
              <a:endParaRPr lang="zh-TW" altLang="en-US" sz="24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0A6BE29-50A4-4019-90DC-9A23219F1AD6}"/>
                </a:ext>
              </a:extLst>
            </p:cNvPr>
            <p:cNvSpPr txBox="1"/>
            <p:nvPr/>
          </p:nvSpPr>
          <p:spPr>
            <a:xfrm>
              <a:off x="6117505" y="4695369"/>
              <a:ext cx="1765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Speaker B</a:t>
              </a:r>
              <a:endParaRPr lang="zh-TW" altLang="en-US" sz="2400" dirty="0"/>
            </a:p>
          </p:txBody>
        </p:sp>
      </p:grpSp>
      <p:sp>
        <p:nvSpPr>
          <p:cNvPr id="31" name="箭號: 左-右雙向 30">
            <a:extLst>
              <a:ext uri="{FF2B5EF4-FFF2-40B4-BE49-F238E27FC236}">
                <a16:creationId xmlns:a16="http://schemas.microsoft.com/office/drawing/2014/main" id="{829CA0CE-5B54-426A-8D93-8F2D5C8F10E2}"/>
              </a:ext>
            </a:extLst>
          </p:cNvPr>
          <p:cNvSpPr/>
          <p:nvPr/>
        </p:nvSpPr>
        <p:spPr>
          <a:xfrm>
            <a:off x="4122415" y="5574934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5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37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36573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48115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182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34999" y="316104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810565" y="2956191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5329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4785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4843638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1114622" y="13389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6724840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7087632" y="13750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6565214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1182369" y="131408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861439C-E992-4FBF-AC78-D275040657DB}"/>
              </a:ext>
            </a:extLst>
          </p:cNvPr>
          <p:cNvSpPr txBox="1"/>
          <p:nvPr/>
        </p:nvSpPr>
        <p:spPr>
          <a:xfrm>
            <a:off x="5006939" y="4237531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7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 animBg="1"/>
      <p:bldP spid="38" grpId="0"/>
      <p:bldP spid="39" grpId="0"/>
      <p:bldP spid="5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37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36573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48115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182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34999" y="316104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810565" y="2956191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5329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4785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4843638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1114622" y="13389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6724840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7087632" y="13750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6565214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E6DA7C7-E240-40FD-AA9D-72827F3EAC9A}"/>
              </a:ext>
            </a:extLst>
          </p:cNvPr>
          <p:cNvGrpSpPr/>
          <p:nvPr/>
        </p:nvGrpSpPr>
        <p:grpSpPr>
          <a:xfrm>
            <a:off x="5665548" y="3391877"/>
            <a:ext cx="1514250" cy="1954032"/>
            <a:chOff x="3399548" y="3560456"/>
            <a:chExt cx="1514250" cy="1954032"/>
          </a:xfrm>
        </p:grpSpPr>
        <p:pic>
          <p:nvPicPr>
            <p:cNvPr id="41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E6AE6A35-4161-4385-A8EF-D804FC52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EBDBB64-23AE-468A-BB1E-95894444CE39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CB7D6064-59D3-43A7-9F7E-341E219AB454}"/>
              </a:ext>
            </a:extLst>
          </p:cNvPr>
          <p:cNvSpPr/>
          <p:nvPr/>
        </p:nvSpPr>
        <p:spPr>
          <a:xfrm>
            <a:off x="517858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3EEF2B1B-C39D-4832-B474-4385687A0603}"/>
              </a:ext>
            </a:extLst>
          </p:cNvPr>
          <p:cNvSpPr/>
          <p:nvPr/>
        </p:nvSpPr>
        <p:spPr>
          <a:xfrm>
            <a:off x="6950674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5CA135D-154C-4B2C-A992-678E43A88EA4}"/>
              </a:ext>
            </a:extLst>
          </p:cNvPr>
          <p:cNvSpPr txBox="1"/>
          <p:nvPr/>
        </p:nvSpPr>
        <p:spPr>
          <a:xfrm>
            <a:off x="5773810" y="53640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46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0BF2E8A5-1843-45F2-A7B4-6EFC575B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22" y="38247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81DA81-7617-42CB-BB59-BED989D9062A}"/>
              </a:ext>
            </a:extLst>
          </p:cNvPr>
          <p:cNvSpPr txBox="1"/>
          <p:nvPr/>
        </p:nvSpPr>
        <p:spPr>
          <a:xfrm>
            <a:off x="7245365" y="3245179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1182369" y="131408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0AB17CD4-4FC2-41E1-A8A2-E11C8EDBBE87}"/>
              </a:ext>
            </a:extLst>
          </p:cNvPr>
          <p:cNvCxnSpPr/>
          <p:nvPr/>
        </p:nvCxnSpPr>
        <p:spPr>
          <a:xfrm flipV="1">
            <a:off x="1036217" y="6449317"/>
            <a:ext cx="71960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7D01DC0-CC81-4796-AC9F-EC3BD8F2A1F5}"/>
              </a:ext>
            </a:extLst>
          </p:cNvPr>
          <p:cNvCxnSpPr>
            <a:cxnSpLocks/>
          </p:cNvCxnSpPr>
          <p:nvPr/>
        </p:nvCxnSpPr>
        <p:spPr>
          <a:xfrm flipH="1" flipV="1">
            <a:off x="1035329" y="5158164"/>
            <a:ext cx="0" cy="1291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6E0E3EB-DBCF-4912-8BBE-4337327B75BE}"/>
              </a:ext>
            </a:extLst>
          </p:cNvPr>
          <p:cNvCxnSpPr>
            <a:cxnSpLocks/>
          </p:cNvCxnSpPr>
          <p:nvPr/>
        </p:nvCxnSpPr>
        <p:spPr>
          <a:xfrm flipH="1" flipV="1">
            <a:off x="8232312" y="5282505"/>
            <a:ext cx="0" cy="1173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4778BEF-353A-4247-B559-32501BEB140A}"/>
              </a:ext>
            </a:extLst>
          </p:cNvPr>
          <p:cNvSpPr/>
          <p:nvPr/>
        </p:nvSpPr>
        <p:spPr>
          <a:xfrm>
            <a:off x="2539843" y="5979150"/>
            <a:ext cx="4399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minimize the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7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ãa pile of documentsãçåçæå°çµæ">
            <a:extLst>
              <a:ext uri="{FF2B5EF4-FFF2-40B4-BE49-F238E27FC236}">
                <a16:creationId xmlns:a16="http://schemas.microsoft.com/office/drawing/2014/main" id="{69A1BBC6-C84C-4646-8018-DA40235D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73" y="417752"/>
            <a:ext cx="1695321" cy="19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0543A-3389-4D82-BFD1-78B04190CB38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DA47A4-5B67-4BF0-8C25-FF09F332D36C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6568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F0C6D9-C855-465C-9410-548AE2E1695C}"/>
              </a:ext>
            </a:extLst>
          </p:cNvPr>
          <p:cNvSpPr txBox="1"/>
          <p:nvPr/>
        </p:nvSpPr>
        <p:spPr>
          <a:xfrm>
            <a:off x="5321911" y="1026640"/>
            <a:ext cx="230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need a lot of documents to train the model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429F50-3EB8-4998-BD72-6BC56EA82C48}"/>
              </a:ext>
            </a:extLst>
          </p:cNvPr>
          <p:cNvSpPr txBox="1"/>
          <p:nvPr/>
        </p:nvSpPr>
        <p:spPr>
          <a:xfrm>
            <a:off x="742839" y="2298339"/>
            <a:ext cx="611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</a:t>
            </a:r>
            <a:r>
              <a:rPr lang="en-US" altLang="zh-TW" sz="2400" b="1" i="1" u="sng" dirty="0"/>
              <a:t>seq2seq2seq auto-encoder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79E06F-7683-4FEA-9597-D187201AF9EA}"/>
              </a:ext>
            </a:extLst>
          </p:cNvPr>
          <p:cNvSpPr txBox="1"/>
          <p:nvPr/>
        </p:nvSpPr>
        <p:spPr>
          <a:xfrm>
            <a:off x="1783237" y="2748896"/>
            <a:ext cx="656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a sequence of words as latent representation.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A7770F-38AA-4E53-B447-1904C4BC6536}"/>
              </a:ext>
            </a:extLst>
          </p:cNvPr>
          <p:cNvSpPr txBox="1"/>
          <p:nvPr/>
        </p:nvSpPr>
        <p:spPr>
          <a:xfrm>
            <a:off x="5644404" y="3293039"/>
            <a:ext cx="23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not readable 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C1BC3AA-1A8B-4013-9BE2-CBE08BAA4DC4}"/>
              </a:ext>
            </a:extLst>
          </p:cNvPr>
          <p:cNvCxnSpPr/>
          <p:nvPr/>
        </p:nvCxnSpPr>
        <p:spPr>
          <a:xfrm flipV="1">
            <a:off x="5241949" y="3633891"/>
            <a:ext cx="405281" cy="356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28" grpId="0"/>
      <p:bldP spid="29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5415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46E0251-DE62-4BB4-B4D5-FB498B8B258E}"/>
              </a:ext>
            </a:extLst>
          </p:cNvPr>
          <p:cNvGrpSpPr/>
          <p:nvPr/>
        </p:nvGrpSpPr>
        <p:grpSpPr>
          <a:xfrm>
            <a:off x="5381902" y="1472727"/>
            <a:ext cx="1514250" cy="1954032"/>
            <a:chOff x="3399548" y="3560456"/>
            <a:chExt cx="1514250" cy="1954032"/>
          </a:xfrm>
        </p:grpSpPr>
        <p:pic>
          <p:nvPicPr>
            <p:cNvPr id="30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1BAF21F5-2CD8-4021-B733-4BF70E5B4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BF9721-61F9-4FA8-ADAC-5156B9E80273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2436A88-6F6C-4D13-B557-82090CE66AF1}"/>
              </a:ext>
            </a:extLst>
          </p:cNvPr>
          <p:cNvSpPr/>
          <p:nvPr/>
        </p:nvSpPr>
        <p:spPr>
          <a:xfrm rot="18315052">
            <a:off x="4838574" y="30751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E4A5159-32FE-4D54-9433-1FB9BAA31AA1}"/>
              </a:ext>
            </a:extLst>
          </p:cNvPr>
          <p:cNvSpPr/>
          <p:nvPr/>
        </p:nvSpPr>
        <p:spPr>
          <a:xfrm>
            <a:off x="4896393" y="20477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24B0363-468F-4944-98B4-BF7D797D3F0A}"/>
              </a:ext>
            </a:extLst>
          </p:cNvPr>
          <p:cNvSpPr txBox="1"/>
          <p:nvPr/>
        </p:nvSpPr>
        <p:spPr>
          <a:xfrm>
            <a:off x="1167377" y="20247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936F230-2375-4447-B91B-6BB112707C58}"/>
              </a:ext>
            </a:extLst>
          </p:cNvPr>
          <p:cNvSpPr/>
          <p:nvPr/>
        </p:nvSpPr>
        <p:spPr>
          <a:xfrm>
            <a:off x="6777595" y="20397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A965F4-85DB-49BE-8333-E03EC6CDCC3B}"/>
              </a:ext>
            </a:extLst>
          </p:cNvPr>
          <p:cNvSpPr txBox="1"/>
          <p:nvPr/>
        </p:nvSpPr>
        <p:spPr>
          <a:xfrm>
            <a:off x="7140387" y="20608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45139-5A17-4EDE-BA28-32320D1B41DF}"/>
              </a:ext>
            </a:extLst>
          </p:cNvPr>
          <p:cNvSpPr txBox="1"/>
          <p:nvPr/>
        </p:nvSpPr>
        <p:spPr>
          <a:xfrm>
            <a:off x="6617969" y="27939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7171F105-E63F-42A9-8DF7-A679091DE10B}"/>
              </a:ext>
            </a:extLst>
          </p:cNvPr>
          <p:cNvSpPr/>
          <p:nvPr/>
        </p:nvSpPr>
        <p:spPr>
          <a:xfrm>
            <a:off x="926246" y="2607610"/>
            <a:ext cx="3627005" cy="910099"/>
          </a:xfrm>
          <a:prstGeom prst="wedgeRoundRectCallout">
            <a:avLst>
              <a:gd name="adj1" fmla="val 4798"/>
              <a:gd name="adj2" fmla="val 12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Let</a:t>
            </a:r>
            <a:r>
              <a:rPr lang="zh-TW" altLang="en-US" sz="2400" dirty="0"/>
              <a:t> </a:t>
            </a:r>
            <a:r>
              <a:rPr lang="en-US" altLang="zh-TW" sz="2400" dirty="0"/>
              <a:t>Discriminator considers my output as real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EB2B8-EEDF-493B-B8BA-883009E9AB61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8A3FB2-604E-4CD1-9251-C7E0D51C3F94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A70B7E8-B742-485F-948C-5BA686FB66AE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755AA1-6FAD-4856-8BB2-4F2D75F7491B}"/>
              </a:ext>
            </a:extLst>
          </p:cNvPr>
          <p:cNvSpPr txBox="1"/>
          <p:nvPr/>
        </p:nvSpPr>
        <p:spPr>
          <a:xfrm>
            <a:off x="3917257" y="4402856"/>
            <a:ext cx="137505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Readable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63FD12A-4A4F-4EF8-A495-F355A13E74D3}"/>
              </a:ext>
            </a:extLst>
          </p:cNvPr>
          <p:cNvSpPr txBox="1"/>
          <p:nvPr/>
        </p:nvSpPr>
        <p:spPr>
          <a:xfrm>
            <a:off x="4777681" y="1073836"/>
            <a:ext cx="415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REINFORCE</a:t>
            </a:r>
            <a:r>
              <a:rPr lang="zh-TW" altLang="en-US" sz="2400" dirty="0"/>
              <a:t> </a:t>
            </a:r>
            <a:r>
              <a:rPr lang="en-US" altLang="zh-TW" sz="2400" dirty="0"/>
              <a:t>algorithm is used.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41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 animBg="1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DED4-199B-4373-8F30-E8644B8C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6A2B8-3377-43A6-83D3-F9A10DA9C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de-DE" altLang="zh-TW" sz="2400" b="1" dirty="0">
                <a:latin typeface="Lucida Grande"/>
              </a:rPr>
              <a:t>Conditional Sequence Generation</a:t>
            </a:r>
          </a:p>
          <a:p>
            <a:pPr lvl="1"/>
            <a:r>
              <a:rPr lang="de-DE" altLang="zh-TW" sz="1800" dirty="0">
                <a:latin typeface="Lucida Grande"/>
              </a:rPr>
              <a:t>Jiwei Li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Will Monroe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Alan Ritter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Michel Galley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Jianfeng Gao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Dan Jurafsky, </a:t>
            </a:r>
            <a:r>
              <a:rPr lang="en-US" altLang="zh-TW" sz="1800" dirty="0"/>
              <a:t>Deep Reinforcement Learning for Dialogue Generation</a:t>
            </a:r>
            <a:r>
              <a:rPr lang="de-DE" altLang="zh-TW" sz="1800" dirty="0">
                <a:latin typeface="Lucida Grande"/>
              </a:rPr>
              <a:t>, EMNLP, 2016</a:t>
            </a:r>
          </a:p>
          <a:p>
            <a:pPr lvl="1"/>
            <a:r>
              <a:rPr lang="en-US" altLang="zh-TW" sz="1800" dirty="0" err="1"/>
              <a:t>Jiwei</a:t>
            </a:r>
            <a:r>
              <a:rPr lang="en-US" altLang="zh-TW" sz="1800" dirty="0"/>
              <a:t> Li, Will Monroe, </a:t>
            </a:r>
            <a:r>
              <a:rPr lang="en-US" altLang="zh-TW" sz="1800" dirty="0" err="1"/>
              <a:t>Tianlin</a:t>
            </a:r>
            <a:r>
              <a:rPr lang="en-US" altLang="zh-TW" sz="1800" dirty="0"/>
              <a:t> Shi, Sébastien Jean, Alan Ritter, Dan </a:t>
            </a:r>
            <a:r>
              <a:rPr lang="en-US" altLang="zh-TW" sz="1800" dirty="0" err="1"/>
              <a:t>Jurafsky</a:t>
            </a:r>
            <a:r>
              <a:rPr lang="en-US" altLang="zh-TW" sz="1800" dirty="0"/>
              <a:t>, Adversarial Learning for Neural Dialogue Generation, EMNLP, 2017</a:t>
            </a:r>
          </a:p>
          <a:p>
            <a:pPr lvl="1"/>
            <a:r>
              <a:rPr lang="en-US" altLang="zh-TW" sz="1800" dirty="0"/>
              <a:t>Matt J. </a:t>
            </a:r>
            <a:r>
              <a:rPr lang="en-US" altLang="zh-TW" sz="1800" dirty="0" err="1"/>
              <a:t>Kusner</a:t>
            </a:r>
            <a:r>
              <a:rPr lang="en-US" altLang="zh-TW" sz="1800" dirty="0"/>
              <a:t>, José Miguel Hernández-Lobato, GANS for Sequences of Discrete Elements with the Gumbel-</a:t>
            </a:r>
            <a:r>
              <a:rPr lang="en-US" altLang="zh-TW" sz="1800" dirty="0" err="1"/>
              <a:t>softmax</a:t>
            </a:r>
            <a:r>
              <a:rPr lang="en-US" altLang="zh-TW" sz="1800" dirty="0"/>
              <a:t> Distribution,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2016</a:t>
            </a:r>
          </a:p>
          <a:p>
            <a:pPr lvl="1"/>
            <a:r>
              <a:rPr lang="en-US" altLang="zh-TW" sz="1800" dirty="0"/>
              <a:t>Tong Che, </a:t>
            </a:r>
            <a:r>
              <a:rPr lang="en-US" altLang="zh-TW" sz="1800" dirty="0" err="1"/>
              <a:t>Yanran</a:t>
            </a:r>
            <a:r>
              <a:rPr lang="en-US" altLang="zh-TW" sz="1800" dirty="0"/>
              <a:t> Li, </a:t>
            </a:r>
            <a:r>
              <a:rPr lang="en-US" altLang="zh-TW" sz="1800" dirty="0" err="1"/>
              <a:t>Ruixiang</a:t>
            </a:r>
            <a:r>
              <a:rPr lang="en-US" altLang="zh-TW" sz="1800" dirty="0"/>
              <a:t> Zhang, R Devon </a:t>
            </a:r>
            <a:r>
              <a:rPr lang="en-US" altLang="zh-TW" sz="1800" dirty="0" err="1"/>
              <a:t>Hjelm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Wenjie</a:t>
            </a:r>
            <a:r>
              <a:rPr lang="en-US" altLang="zh-TW" sz="1800" dirty="0"/>
              <a:t> Li, </a:t>
            </a:r>
            <a:r>
              <a:rPr lang="en-US" altLang="zh-TW" sz="1800" dirty="0" err="1"/>
              <a:t>Yangqiu</a:t>
            </a:r>
            <a:r>
              <a:rPr lang="en-US" altLang="zh-TW" sz="1800" dirty="0"/>
              <a:t> Song, </a:t>
            </a:r>
            <a:r>
              <a:rPr lang="en-US" altLang="zh-TW" sz="1800" dirty="0" err="1"/>
              <a:t>Yoshua</a:t>
            </a:r>
            <a:r>
              <a:rPr lang="en-US" altLang="zh-TW" sz="1800" dirty="0"/>
              <a:t> Bengio, Maximum-Likelihood Augmented Discrete Generative Adversarial Networks,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2017</a:t>
            </a:r>
          </a:p>
          <a:p>
            <a:pPr lvl="1"/>
            <a:r>
              <a:rPr lang="en-US" altLang="zh-TW" sz="1800" dirty="0" err="1">
                <a:latin typeface="Lucida Grande"/>
              </a:rPr>
              <a:t>Lantao</a:t>
            </a:r>
            <a:r>
              <a:rPr lang="en-US" altLang="zh-TW" sz="1800" dirty="0">
                <a:latin typeface="Lucida Grande"/>
              </a:rPr>
              <a:t> Yu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 err="1">
                <a:latin typeface="Lucida Grande"/>
              </a:rPr>
              <a:t>Weinan</a:t>
            </a:r>
            <a:r>
              <a:rPr lang="en-US" altLang="zh-TW" sz="1800" dirty="0">
                <a:latin typeface="Lucida Grande"/>
              </a:rPr>
              <a:t> Zhang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>
                <a:latin typeface="Lucida Grande"/>
              </a:rPr>
              <a:t>Jun Wang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>
                <a:latin typeface="Lucida Grande"/>
              </a:rPr>
              <a:t>Yong Yu, </a:t>
            </a:r>
            <a:r>
              <a:rPr lang="en-US" altLang="zh-TW" sz="1800" dirty="0" err="1"/>
              <a:t>SeqGAN</a:t>
            </a:r>
            <a:r>
              <a:rPr lang="en-US" altLang="zh-TW" sz="1800" dirty="0"/>
              <a:t>: Sequence Generative Adversarial Nets with Policy Gradient</a:t>
            </a:r>
            <a:r>
              <a:rPr lang="en-US" altLang="zh-TW" sz="1800" dirty="0">
                <a:latin typeface="Lucida Grande"/>
              </a:rPr>
              <a:t>, AAAI 2017</a:t>
            </a:r>
          </a:p>
          <a:p>
            <a:endParaRPr lang="zh-TW" altLang="en-US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4192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18C63-4541-4E20-9694-FC860398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643B6F-1BC3-4E5A-A69C-6D923C61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0261"/>
          </a:xfrm>
        </p:spPr>
        <p:txBody>
          <a:bodyPr>
            <a:normAutofit fontScale="92500" lnSpcReduction="20000"/>
          </a:bodyPr>
          <a:lstStyle/>
          <a:p>
            <a:r>
              <a:rPr lang="de-DE" altLang="zh-TW" sz="2600" b="1" dirty="0">
                <a:latin typeface="Lucida Grande"/>
              </a:rPr>
              <a:t>Conditional Sequence Generation</a:t>
            </a:r>
          </a:p>
          <a:p>
            <a:pPr lvl="1"/>
            <a:r>
              <a:rPr lang="en-US" altLang="zh-TW" sz="1900" dirty="0"/>
              <a:t>Sai </a:t>
            </a:r>
            <a:r>
              <a:rPr lang="en-US" altLang="zh-TW" sz="1900" dirty="0" err="1"/>
              <a:t>Rajeswar</a:t>
            </a:r>
            <a:r>
              <a:rPr lang="en-US" altLang="zh-TW" sz="1900" dirty="0"/>
              <a:t>, Sandeep Subramanian, Francis </a:t>
            </a:r>
            <a:r>
              <a:rPr lang="en-US" altLang="zh-TW" sz="1900" dirty="0" err="1"/>
              <a:t>Dutil</a:t>
            </a:r>
            <a:r>
              <a:rPr lang="en-US" altLang="zh-TW" sz="1900" dirty="0"/>
              <a:t>, Christopher Pal, Aaron </a:t>
            </a:r>
            <a:r>
              <a:rPr lang="en-US" altLang="zh-TW" sz="1900" dirty="0" err="1"/>
              <a:t>Courville</a:t>
            </a:r>
            <a:r>
              <a:rPr lang="en-US" altLang="zh-TW" sz="1900" dirty="0"/>
              <a:t>, Adversarial Generation of Natural Language, </a:t>
            </a:r>
            <a:r>
              <a:rPr lang="en-US" altLang="zh-TW" sz="1900" dirty="0" err="1"/>
              <a:t>arXiv</a:t>
            </a:r>
            <a:r>
              <a:rPr lang="en-US" altLang="zh-TW" sz="1900" dirty="0"/>
              <a:t>, 2017</a:t>
            </a:r>
          </a:p>
          <a:p>
            <a:pPr lvl="1"/>
            <a:r>
              <a:rPr lang="en-US" altLang="zh-TW" sz="1900" dirty="0" err="1"/>
              <a:t>Ofir</a:t>
            </a:r>
            <a:r>
              <a:rPr lang="en-US" altLang="zh-TW" sz="1900" dirty="0"/>
              <a:t> Press, Amir Bar, Ben </a:t>
            </a:r>
            <a:r>
              <a:rPr lang="en-US" altLang="zh-TW" sz="1900" dirty="0" err="1"/>
              <a:t>Bogin</a:t>
            </a:r>
            <a:r>
              <a:rPr lang="en-US" altLang="zh-TW" sz="1900" dirty="0"/>
              <a:t>, Jonathan </a:t>
            </a:r>
            <a:r>
              <a:rPr lang="en-US" altLang="zh-TW" sz="1900" dirty="0" err="1"/>
              <a:t>Berant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Lior</a:t>
            </a:r>
            <a:r>
              <a:rPr lang="en-US" altLang="zh-TW" sz="1900" dirty="0"/>
              <a:t> Wolf, Language Generation with Recurrent Generative Adversarial Networks without Pre-training, ICML workshop, 2017</a:t>
            </a:r>
          </a:p>
          <a:p>
            <a:pPr lvl="1"/>
            <a:r>
              <a:rPr lang="en-US" altLang="zh-TW" sz="1900" dirty="0"/>
              <a:t>Zhen Xu, </a:t>
            </a:r>
            <a:r>
              <a:rPr lang="en-US" altLang="zh-TW" sz="1900" dirty="0" err="1"/>
              <a:t>Bingquan</a:t>
            </a:r>
            <a:r>
              <a:rPr lang="en-US" altLang="zh-TW" sz="1900" dirty="0"/>
              <a:t> Liu, </a:t>
            </a:r>
            <a:r>
              <a:rPr lang="en-US" altLang="zh-TW" sz="1900" dirty="0" err="1"/>
              <a:t>Baoxun</a:t>
            </a:r>
            <a:r>
              <a:rPr lang="en-US" altLang="zh-TW" sz="1900" dirty="0"/>
              <a:t> Wang, </a:t>
            </a:r>
            <a:r>
              <a:rPr lang="en-US" altLang="zh-TW" sz="1900" dirty="0" err="1"/>
              <a:t>Chengjie</a:t>
            </a:r>
            <a:r>
              <a:rPr lang="en-US" altLang="zh-TW" sz="1900" dirty="0"/>
              <a:t> Sun, </a:t>
            </a:r>
            <a:r>
              <a:rPr lang="en-US" altLang="zh-TW" sz="1900" dirty="0" err="1"/>
              <a:t>Xiaolong</a:t>
            </a:r>
            <a:r>
              <a:rPr lang="en-US" altLang="zh-TW" sz="1900" dirty="0"/>
              <a:t> Wang, </a:t>
            </a:r>
            <a:r>
              <a:rPr lang="en-US" altLang="zh-TW" sz="1900" dirty="0" err="1"/>
              <a:t>Zhuoran</a:t>
            </a:r>
            <a:r>
              <a:rPr lang="en-US" altLang="zh-TW" sz="1900" dirty="0"/>
              <a:t> Wang, Chao Qi , Neural Response Generation via GAN with an Approximate Embedding Layer, EMNLP, 2017</a:t>
            </a:r>
          </a:p>
          <a:p>
            <a:pPr lvl="1"/>
            <a:r>
              <a:rPr lang="en-US" altLang="zh-TW" sz="1900" dirty="0"/>
              <a:t>Alex Lamb, Anirudh Goyal, Ying Zhang, </a:t>
            </a:r>
            <a:r>
              <a:rPr lang="en-US" altLang="zh-TW" sz="1900" dirty="0" err="1"/>
              <a:t>Saizheng</a:t>
            </a:r>
            <a:r>
              <a:rPr lang="en-US" altLang="zh-TW" sz="1900" dirty="0"/>
              <a:t> Zhang, Aaron </a:t>
            </a:r>
            <a:r>
              <a:rPr lang="en-US" altLang="zh-TW" sz="1900" dirty="0" err="1"/>
              <a:t>Courville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Yoshua</a:t>
            </a:r>
            <a:r>
              <a:rPr lang="en-US" altLang="zh-TW" sz="1900" dirty="0"/>
              <a:t> Bengio, Professor Forcing: A New Algorithm for Training Recurrent Networks, NIPS, 2016</a:t>
            </a:r>
          </a:p>
          <a:p>
            <a:pPr lvl="1"/>
            <a:r>
              <a:rPr lang="en-US" altLang="zh-TW" sz="1900" dirty="0" err="1"/>
              <a:t>Yizhe</a:t>
            </a:r>
            <a:r>
              <a:rPr lang="en-US" altLang="zh-TW" sz="1900" dirty="0"/>
              <a:t> Zhang, </a:t>
            </a:r>
            <a:r>
              <a:rPr lang="en-US" altLang="zh-TW" sz="1900" dirty="0" err="1"/>
              <a:t>Zhe</a:t>
            </a:r>
            <a:r>
              <a:rPr lang="en-US" altLang="zh-TW" sz="1900" dirty="0"/>
              <a:t> Gan, Kai Fan, </a:t>
            </a:r>
            <a:r>
              <a:rPr lang="en-US" altLang="zh-TW" sz="1900" dirty="0" err="1"/>
              <a:t>Zhi</a:t>
            </a:r>
            <a:r>
              <a:rPr lang="en-US" altLang="zh-TW" sz="1900" dirty="0"/>
              <a:t> Chen, Ricardo </a:t>
            </a:r>
            <a:r>
              <a:rPr lang="en-US" altLang="zh-TW" sz="1900" dirty="0" err="1"/>
              <a:t>Henao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Dinghan</a:t>
            </a:r>
            <a:r>
              <a:rPr lang="en-US" altLang="zh-TW" sz="1900" dirty="0"/>
              <a:t> Shen, Lawrence Carin, Adversarial Feature Matching for Text Generation, ICML, 2017</a:t>
            </a:r>
          </a:p>
          <a:p>
            <a:pPr lvl="1"/>
            <a:r>
              <a:rPr lang="en-US" altLang="zh-TW" sz="1900" dirty="0" err="1"/>
              <a:t>Jiaxian</a:t>
            </a:r>
            <a:r>
              <a:rPr lang="en-US" altLang="zh-TW" sz="1900" dirty="0"/>
              <a:t> Guo, Sidi Lu, Han Cai, </a:t>
            </a:r>
            <a:r>
              <a:rPr lang="en-US" altLang="zh-TW" sz="1900" dirty="0" err="1"/>
              <a:t>Weinan</a:t>
            </a:r>
            <a:r>
              <a:rPr lang="en-US" altLang="zh-TW" sz="1900" dirty="0"/>
              <a:t> Zhang, Yong Yu, Jun Wang, Long Text Generation via Adversarial Training with Leaked Information, AAAI, 2018</a:t>
            </a:r>
          </a:p>
          <a:p>
            <a:pPr lvl="1"/>
            <a:r>
              <a:rPr lang="en-US" altLang="zh-TW" sz="1900" dirty="0"/>
              <a:t>Kevin Lin, </a:t>
            </a:r>
            <a:r>
              <a:rPr lang="en-US" altLang="zh-TW" sz="1900" dirty="0" err="1"/>
              <a:t>Dianqi</a:t>
            </a:r>
            <a:r>
              <a:rPr lang="en-US" altLang="zh-TW" sz="1900" dirty="0"/>
              <a:t> Li, </a:t>
            </a:r>
            <a:r>
              <a:rPr lang="en-US" altLang="zh-TW" sz="1900" dirty="0" err="1"/>
              <a:t>Xiaodong</a:t>
            </a:r>
            <a:r>
              <a:rPr lang="en-US" altLang="zh-TW" sz="1900" dirty="0"/>
              <a:t> He, </a:t>
            </a:r>
            <a:r>
              <a:rPr lang="en-US" altLang="zh-TW" sz="1900" dirty="0" err="1"/>
              <a:t>Zhengyou</a:t>
            </a:r>
            <a:r>
              <a:rPr lang="en-US" altLang="zh-TW" sz="1900" dirty="0"/>
              <a:t> Zhang, Ming-Ting Sun, Adversarial Ranking for Language Generation, NIPS, 2017</a:t>
            </a:r>
          </a:p>
          <a:p>
            <a:pPr lvl="1"/>
            <a:r>
              <a:rPr lang="en-US" altLang="zh-TW" sz="1900" dirty="0"/>
              <a:t>William </a:t>
            </a:r>
            <a:r>
              <a:rPr lang="en-US" altLang="zh-TW" sz="1900" dirty="0" err="1"/>
              <a:t>Fedus</a:t>
            </a:r>
            <a:r>
              <a:rPr lang="en-US" altLang="zh-TW" sz="1900" dirty="0"/>
              <a:t>, Ian </a:t>
            </a:r>
            <a:r>
              <a:rPr lang="en-US" altLang="zh-TW" sz="1900" dirty="0" err="1"/>
              <a:t>Goodfellow</a:t>
            </a:r>
            <a:r>
              <a:rPr lang="en-US" altLang="zh-TW" sz="1900" dirty="0"/>
              <a:t>, Andrew M. Dai, </a:t>
            </a:r>
            <a:r>
              <a:rPr lang="en-US" altLang="zh-TW" sz="1900" dirty="0" err="1"/>
              <a:t>MaskGAN</a:t>
            </a:r>
            <a:r>
              <a:rPr lang="en-US" altLang="zh-TW" sz="1900" dirty="0"/>
              <a:t>: Better Text Generation via Filling in the______, ICLR, 2018</a:t>
            </a:r>
          </a:p>
          <a:p>
            <a:pPr lvl="1"/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2000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BB3E-1970-49A4-8D72-A0830933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18546-CCEB-46E4-BE43-5B0EC3650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de-DE" altLang="zh-TW" sz="2400" b="1" dirty="0">
                <a:latin typeface="Lucida Grande"/>
              </a:rPr>
              <a:t>Conditional Sequence Generation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/>
              <a:t>Sidi Lu, </a:t>
            </a:r>
            <a:r>
              <a:rPr lang="en-US" altLang="zh-TW" sz="1800" dirty="0" err="1"/>
              <a:t>Yaoming</a:t>
            </a:r>
            <a:r>
              <a:rPr lang="en-US" altLang="zh-TW" sz="1800" dirty="0"/>
              <a:t> Zhu,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Neural Text Generation: Past, Present and Beyond,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Yaoming</a:t>
            </a:r>
            <a:r>
              <a:rPr lang="en-US" altLang="zh-TW" sz="1800" dirty="0"/>
              <a:t> Zhu, Sidi Lu, Lei Zheng, </a:t>
            </a:r>
            <a:r>
              <a:rPr lang="en-US" altLang="zh-TW" sz="1800" dirty="0" err="1"/>
              <a:t>Jiaxian</a:t>
            </a:r>
            <a:r>
              <a:rPr lang="en-US" altLang="zh-TW" sz="1800" dirty="0"/>
              <a:t> Guo,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</a:t>
            </a:r>
            <a:r>
              <a:rPr lang="en-US" altLang="zh-TW" sz="1800" dirty="0" err="1"/>
              <a:t>Texygen</a:t>
            </a:r>
            <a:r>
              <a:rPr lang="en-US" altLang="zh-TW" sz="1800" dirty="0"/>
              <a:t>: A Benchmarking Platform for Text Generation Models,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>
              <a:lnSpc>
                <a:spcPct val="70000"/>
              </a:lnSpc>
            </a:pPr>
            <a:r>
              <a:rPr lang="de-DE" altLang="zh-TW" sz="1800" dirty="0"/>
              <a:t>Zhen Yang, Wei Chen, Feng Wang, Bo Xu, </a:t>
            </a:r>
            <a:r>
              <a:rPr lang="en-US" altLang="zh-TW" sz="1800" dirty="0"/>
              <a:t>Improving Neural Machine Translation with Conditional Sequence Generative Adversarial Nets</a:t>
            </a:r>
            <a:r>
              <a:rPr lang="de-DE" altLang="zh-TW" sz="1800" dirty="0"/>
              <a:t>,</a:t>
            </a:r>
            <a:r>
              <a:rPr lang="en-US" altLang="zh-TW" sz="1800" dirty="0"/>
              <a:t> NAACL, 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/>
              <a:t>Lijun Wu, </a:t>
            </a:r>
            <a:r>
              <a:rPr lang="en-US" altLang="zh-TW" sz="1800" dirty="0" err="1"/>
              <a:t>Yingce</a:t>
            </a:r>
            <a:r>
              <a:rPr lang="en-US" altLang="zh-TW" sz="1800" dirty="0"/>
              <a:t> Xia, Li Zhao, Fei Tian, Tao Qin, </a:t>
            </a:r>
            <a:r>
              <a:rPr lang="en-US" altLang="zh-TW" sz="1800" dirty="0" err="1"/>
              <a:t>Jianhuang</a:t>
            </a:r>
            <a:r>
              <a:rPr lang="en-US" altLang="zh-TW" sz="1800" dirty="0"/>
              <a:t> Lai, Tie-Yan Liu, Adversarial Neural Machine Translation,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2017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Linqing</a:t>
            </a:r>
            <a:r>
              <a:rPr lang="en-US" altLang="zh-TW" sz="1800" dirty="0"/>
              <a:t> Liu, Yao Lu, Min Yang, </a:t>
            </a:r>
            <a:r>
              <a:rPr lang="en-US" altLang="zh-TW" sz="1800" dirty="0" err="1"/>
              <a:t>Qiang</a:t>
            </a:r>
            <a:r>
              <a:rPr lang="en-US" altLang="zh-TW" sz="1800" dirty="0"/>
              <a:t> Qu, Jia Zhu, </a:t>
            </a:r>
            <a:r>
              <a:rPr lang="en-US" altLang="zh-TW" sz="1800" dirty="0" err="1"/>
              <a:t>Hongyan</a:t>
            </a:r>
            <a:r>
              <a:rPr lang="en-US" altLang="zh-TW" sz="1800" dirty="0"/>
              <a:t> Li, Generative Adversarial Network for Abstractive Text Summarization, AAAI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Rakshith</a:t>
            </a:r>
            <a:r>
              <a:rPr lang="en-US" altLang="zh-TW" sz="1800" dirty="0"/>
              <a:t> Shetty, Marcus </a:t>
            </a:r>
            <a:r>
              <a:rPr lang="en-US" altLang="zh-TW" sz="1800" dirty="0" err="1"/>
              <a:t>Rohrbach</a:t>
            </a:r>
            <a:r>
              <a:rPr lang="en-US" altLang="zh-TW" sz="1800" dirty="0"/>
              <a:t>, Lisa Anne Hendricks, Mario Fritz, </a:t>
            </a:r>
            <a:r>
              <a:rPr lang="en-US" altLang="zh-TW" sz="1800" dirty="0" err="1"/>
              <a:t>Bernt</a:t>
            </a:r>
            <a:r>
              <a:rPr lang="en-US" altLang="zh-TW" sz="1800" dirty="0"/>
              <a:t> Schiele, Speaking the Same Language: Matching Machine to Human Captions by Adversarial Training, ICCV 2017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Xiaodan</a:t>
            </a:r>
            <a:r>
              <a:rPr lang="en-US" altLang="zh-TW" sz="1800" dirty="0"/>
              <a:t> Liang, </a:t>
            </a:r>
            <a:r>
              <a:rPr lang="en-US" altLang="zh-TW" sz="1800" dirty="0" err="1"/>
              <a:t>Zhiting</a:t>
            </a:r>
            <a:r>
              <a:rPr lang="en-US" altLang="zh-TW" sz="1800" dirty="0"/>
              <a:t> Hu, Hao Zhang, Chuang Gan, Eric P. Xing, Recurrent Topic-Transition GAN for Visual Paragraph Generation,</a:t>
            </a:r>
            <a:r>
              <a:rPr lang="zh-TW" altLang="en-US" sz="1800" dirty="0"/>
              <a:t> </a:t>
            </a:r>
            <a:r>
              <a:rPr lang="en-US" altLang="zh-TW" sz="1800" dirty="0" err="1"/>
              <a:t>arXiv</a:t>
            </a:r>
            <a:r>
              <a:rPr lang="zh-TW" altLang="en-US" sz="1800" dirty="0"/>
              <a:t> </a:t>
            </a:r>
            <a:r>
              <a:rPr lang="en-US" altLang="zh-TW" sz="1800" dirty="0"/>
              <a:t>2017</a:t>
            </a:r>
          </a:p>
          <a:p>
            <a:pPr lvl="1">
              <a:lnSpc>
                <a:spcPct val="70000"/>
              </a:lnSpc>
            </a:pPr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5936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52198-3106-40D6-BDFF-EC5C0E6B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02805E-F6B8-4AE2-86A8-1E2A0BC1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Text Style Transfer</a:t>
            </a:r>
          </a:p>
          <a:p>
            <a:pPr lvl="1"/>
            <a:r>
              <a:rPr lang="en-US" altLang="zh-TW" sz="1800" dirty="0" err="1"/>
              <a:t>Zhenxin</a:t>
            </a:r>
            <a:r>
              <a:rPr lang="en-US" altLang="zh-TW" sz="1800" dirty="0"/>
              <a:t> Fu, </a:t>
            </a:r>
            <a:r>
              <a:rPr lang="en-US" altLang="zh-TW" sz="1800" dirty="0" err="1"/>
              <a:t>Xiaoye</a:t>
            </a:r>
            <a:r>
              <a:rPr lang="en-US" altLang="zh-TW" sz="1800" dirty="0"/>
              <a:t> Tan, </a:t>
            </a:r>
            <a:r>
              <a:rPr lang="en-US" altLang="zh-TW" sz="1800" dirty="0" err="1"/>
              <a:t>Nanyun</a:t>
            </a:r>
            <a:r>
              <a:rPr lang="en-US" altLang="zh-TW" sz="1800" dirty="0"/>
              <a:t> Peng, </a:t>
            </a:r>
            <a:r>
              <a:rPr lang="en-US" altLang="zh-TW" sz="1800" dirty="0" err="1"/>
              <a:t>Dongyan</a:t>
            </a:r>
            <a:r>
              <a:rPr lang="en-US" altLang="zh-TW" sz="1800" dirty="0"/>
              <a:t> Zhao, Rui Yan, Style Transfer in Text: Exploration and Evaluation, AAAI, 2018</a:t>
            </a:r>
          </a:p>
          <a:p>
            <a:pPr lvl="1"/>
            <a:r>
              <a:rPr lang="en-US" altLang="zh-TW" sz="1800" dirty="0" err="1"/>
              <a:t>Tianxiao</a:t>
            </a:r>
            <a:r>
              <a:rPr lang="en-US" altLang="zh-TW" sz="1800" dirty="0"/>
              <a:t> Shen, Tao Lei, Regina </a:t>
            </a:r>
            <a:r>
              <a:rPr lang="en-US" altLang="zh-TW" sz="1800" dirty="0" err="1"/>
              <a:t>Barzilay</a:t>
            </a:r>
            <a:r>
              <a:rPr lang="en-US" altLang="zh-TW" sz="1800" dirty="0"/>
              <a:t>, and </a:t>
            </a:r>
            <a:r>
              <a:rPr lang="en-US" altLang="zh-TW" sz="1800" dirty="0" err="1"/>
              <a:t>Tommi</a:t>
            </a:r>
            <a:r>
              <a:rPr lang="en-US" altLang="zh-TW" sz="1800" dirty="0"/>
              <a:t> </a:t>
            </a:r>
            <a:r>
              <a:rPr lang="en-US" altLang="zh-TW" sz="1800" dirty="0" err="1"/>
              <a:t>Jaakkola</a:t>
            </a:r>
            <a:r>
              <a:rPr lang="en-US" altLang="zh-TW" sz="1800" dirty="0"/>
              <a:t>, Style Transfer from Non-Parallel Text by Cross-Alignment, NIPS 2017</a:t>
            </a:r>
          </a:p>
          <a:p>
            <a:pPr lvl="1"/>
            <a:r>
              <a:rPr lang="en-US" altLang="zh-TW" sz="1800" dirty="0" err="1"/>
              <a:t>Chih</a:t>
            </a:r>
            <a:r>
              <a:rPr lang="en-US" altLang="zh-TW" sz="1800" dirty="0"/>
              <a:t>-Wei Lee, </a:t>
            </a:r>
            <a:r>
              <a:rPr lang="en-US" altLang="zh-TW" sz="1800" dirty="0" err="1"/>
              <a:t>Yau-Shian</a:t>
            </a:r>
            <a:r>
              <a:rPr lang="en-US" altLang="zh-TW" sz="1800" dirty="0"/>
              <a:t> Wang, Tsung-Yuan Hsu, </a:t>
            </a:r>
            <a:r>
              <a:rPr lang="en-US" altLang="zh-TW" sz="1800" dirty="0" err="1"/>
              <a:t>Kuan</a:t>
            </a:r>
            <a:r>
              <a:rPr lang="en-US" altLang="zh-TW" sz="1800" dirty="0"/>
              <a:t>-Yu Chen, Hung-Yi Lee, Lin-</a:t>
            </a:r>
            <a:r>
              <a:rPr lang="en-US" altLang="zh-TW" sz="1800" dirty="0" err="1"/>
              <a:t>shan</a:t>
            </a:r>
            <a:r>
              <a:rPr lang="en-US" altLang="zh-TW" sz="1800" dirty="0"/>
              <a:t> Lee, Scalable Sentiment for Sequence-to-sequence Chatbot Response with Performance Analysis, ICASSP, 2018</a:t>
            </a:r>
          </a:p>
          <a:p>
            <a:pPr lvl="1"/>
            <a:r>
              <a:rPr lang="en-US" altLang="zh-TW" sz="1800" dirty="0"/>
              <a:t>Junbo (Jake) Zhao, Yoon Kim, Kelly Zhang, Alexander M. Rush, Yann </a:t>
            </a:r>
            <a:r>
              <a:rPr lang="en-US" altLang="zh-TW" sz="1800" dirty="0" err="1"/>
              <a:t>LeCun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Adversarially</a:t>
            </a:r>
            <a:r>
              <a:rPr lang="en-US" altLang="zh-TW" sz="1800" dirty="0"/>
              <a:t> Regularized Autoencoders,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48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7978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0D30A84-84E7-4E2D-BC8D-411E66374695}"/>
              </a:ext>
            </a:extLst>
          </p:cNvPr>
          <p:cNvSpPr/>
          <p:nvPr/>
        </p:nvSpPr>
        <p:spPr>
          <a:xfrm>
            <a:off x="822602" y="2807759"/>
            <a:ext cx="3461531" cy="443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3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F02002-1E79-4590-B425-AADF6353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4D8218-001F-4A32-8B6E-C5C15D372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Unsupervised Machine Translation</a:t>
            </a:r>
          </a:p>
          <a:p>
            <a:pPr lvl="1"/>
            <a:r>
              <a:rPr lang="en-US" altLang="zh-TW" sz="1800" dirty="0"/>
              <a:t>Alexis </a:t>
            </a:r>
            <a:r>
              <a:rPr lang="en-US" altLang="zh-TW" sz="1800" dirty="0" err="1"/>
              <a:t>Conneau</a:t>
            </a:r>
            <a:r>
              <a:rPr lang="en-US" altLang="zh-TW" sz="1800" dirty="0"/>
              <a:t>, Guillaume </a:t>
            </a:r>
            <a:r>
              <a:rPr lang="en-US" altLang="zh-TW" sz="1800" dirty="0" err="1"/>
              <a:t>Lample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Marc'Aurelio</a:t>
            </a:r>
            <a:r>
              <a:rPr lang="en-US" altLang="zh-TW" sz="1800" dirty="0"/>
              <a:t> </a:t>
            </a:r>
            <a:r>
              <a:rPr lang="en-US" altLang="zh-TW" sz="1800" dirty="0" err="1"/>
              <a:t>Ranzato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Ludovic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Denoyer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Hervé</a:t>
            </a:r>
            <a:r>
              <a:rPr lang="en-US" altLang="zh-TW" sz="1800" dirty="0"/>
              <a:t> </a:t>
            </a:r>
            <a:r>
              <a:rPr lang="en-US" altLang="zh-TW" sz="1800" dirty="0" err="1"/>
              <a:t>Jégou</a:t>
            </a:r>
            <a:r>
              <a:rPr lang="en-US" altLang="zh-TW" sz="1800" dirty="0"/>
              <a:t>, Word Translation Without Parallel Data, ICRL 2018</a:t>
            </a:r>
          </a:p>
          <a:p>
            <a:pPr lvl="1"/>
            <a:r>
              <a:rPr lang="en-US" altLang="zh-TW" sz="1800" dirty="0"/>
              <a:t>Guillaume </a:t>
            </a:r>
            <a:r>
              <a:rPr lang="en-US" altLang="zh-TW" sz="1800" dirty="0" err="1"/>
              <a:t>Lample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Ludovic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Denoyer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Marc'Aurelio</a:t>
            </a:r>
            <a:r>
              <a:rPr lang="en-US" altLang="zh-TW" sz="1800" dirty="0"/>
              <a:t> </a:t>
            </a:r>
            <a:r>
              <a:rPr lang="en-US" altLang="zh-TW" sz="1800" dirty="0" err="1"/>
              <a:t>Ranzato</a:t>
            </a:r>
            <a:r>
              <a:rPr lang="en-US" altLang="zh-TW" sz="1800" dirty="0"/>
              <a:t>, Unsupervised Machine Translation Using Monolingual Corpora Only, ICRL 2018</a:t>
            </a:r>
          </a:p>
          <a:p>
            <a:r>
              <a:rPr lang="en-US" altLang="zh-TW" sz="2400" b="1" dirty="0"/>
              <a:t>Unsupervised Speech Recognition</a:t>
            </a:r>
          </a:p>
          <a:p>
            <a:pPr lvl="1"/>
            <a:r>
              <a:rPr lang="en-US" altLang="zh-TW" sz="1800" dirty="0"/>
              <a:t>Da-</a:t>
            </a:r>
            <a:r>
              <a:rPr lang="en-US" altLang="zh-TW" sz="1800" dirty="0" err="1"/>
              <a:t>Rong</a:t>
            </a:r>
            <a:r>
              <a:rPr lang="en-US" altLang="zh-TW" sz="1800" dirty="0"/>
              <a:t> Liu, </a:t>
            </a:r>
            <a:r>
              <a:rPr lang="en-US" altLang="zh-TW" sz="1800" dirty="0" err="1"/>
              <a:t>Kuan</a:t>
            </a:r>
            <a:r>
              <a:rPr lang="en-US" altLang="zh-TW" sz="1800" dirty="0"/>
              <a:t>-Yu Chen, Hung-Yi Lee, Lin-</a:t>
            </a:r>
            <a:r>
              <a:rPr lang="en-US" altLang="zh-TW" sz="1800" dirty="0" err="1"/>
              <a:t>shan</a:t>
            </a:r>
            <a:r>
              <a:rPr lang="en-US" altLang="zh-TW" sz="1800" dirty="0"/>
              <a:t> Lee, Completely Unsupervised Phoneme Recognition by </a:t>
            </a:r>
            <a:r>
              <a:rPr lang="en-US" altLang="zh-TW" sz="1800" dirty="0" err="1"/>
              <a:t>Adversarially</a:t>
            </a:r>
            <a:r>
              <a:rPr lang="en-US" altLang="zh-TW" sz="1800" dirty="0"/>
              <a:t> Learning Mapping Relationships from Audio Embeddings,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/>
            <a:r>
              <a:rPr lang="en-US" altLang="zh-TW" sz="1800" dirty="0"/>
              <a:t>Yi-Chen Chen, Chia-Hao Shen, Sung-Feng Huang, Hung-yi Lee, Towards Unsupervised Automatic Speech Recognition Trained by Unaligned Speech and Text only,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820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Machine obtains feedback from user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en-US" altLang="zh-TW" sz="2400" dirty="0"/>
              <a:t>Chat-bot learns to maximize the </a:t>
            </a:r>
            <a:r>
              <a:rPr lang="en-US" altLang="zh-TW" sz="2400" b="1" i="1" u="sng" dirty="0">
                <a:solidFill>
                  <a:srgbClr val="0000FF"/>
                </a:solidFill>
              </a:rPr>
              <a:t>expected reward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3" y="3408567"/>
            <a:ext cx="679810" cy="9807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19008" y="25907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https://image.freepik.com/free-vector/variety-of-human-avatars_23-2147506285.jpg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791" y="2749753"/>
            <a:ext cx="1152525" cy="1104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56" y="2494461"/>
            <a:ext cx="1181100" cy="1114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554" y="4123991"/>
            <a:ext cx="1152525" cy="1104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995" y="4253678"/>
            <a:ext cx="1181100" cy="1114425"/>
          </a:xfrm>
          <a:prstGeom prst="rect">
            <a:avLst/>
          </a:prstGeom>
        </p:spPr>
      </p:pic>
      <p:sp>
        <p:nvSpPr>
          <p:cNvPr id="9" name="語音泡泡: 圓角矩形 8"/>
          <p:cNvSpPr/>
          <p:nvPr/>
        </p:nvSpPr>
        <p:spPr>
          <a:xfrm>
            <a:off x="1821190" y="2697367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14" name="語音泡泡: 圓角矩形 13"/>
          <p:cNvSpPr/>
          <p:nvPr/>
        </p:nvSpPr>
        <p:spPr>
          <a:xfrm>
            <a:off x="1833468" y="3499053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Bye </a:t>
            </a:r>
            <a:r>
              <a:rPr lang="en-US" altLang="zh-TW" dirty="0" err="1"/>
              <a:t>bye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15" name="語音泡泡: 圓角矩形 14"/>
          <p:cNvSpPr/>
          <p:nvPr/>
        </p:nvSpPr>
        <p:spPr>
          <a:xfrm>
            <a:off x="1850738" y="4300739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8" name="Picture 4" descr="「bad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07" y="434518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53" y="3317056"/>
            <a:ext cx="679810" cy="980794"/>
          </a:xfrm>
          <a:prstGeom prst="rect">
            <a:avLst/>
          </a:prstGeom>
        </p:spPr>
      </p:pic>
      <p:sp>
        <p:nvSpPr>
          <p:cNvPr id="19" name="語音泡泡: 圓角矩形 18"/>
          <p:cNvSpPr/>
          <p:nvPr/>
        </p:nvSpPr>
        <p:spPr>
          <a:xfrm>
            <a:off x="5548640" y="2605856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20" name="語音泡泡: 圓角矩形 19"/>
          <p:cNvSpPr/>
          <p:nvPr/>
        </p:nvSpPr>
        <p:spPr>
          <a:xfrm>
            <a:off x="5560918" y="3407542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21" name="語音泡泡: 圓角矩形 20"/>
          <p:cNvSpPr/>
          <p:nvPr/>
        </p:nvSpPr>
        <p:spPr>
          <a:xfrm>
            <a:off x="5578188" y="4209228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「good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61" y="4253678"/>
            <a:ext cx="1104628" cy="8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774609" y="5183389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514337" y="5181830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19008" y="6420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http://www.freepik.com/free-vector/variety-of-human-avatars_766615.htm</a:t>
            </a:r>
          </a:p>
        </p:txBody>
      </p:sp>
    </p:spTree>
    <p:extLst>
      <p:ext uri="{BB962C8B-B14F-4D97-AF65-F5344CB8AC3E}">
        <p14:creationId xmlns:p14="http://schemas.microsoft.com/office/powerpoint/2010/main" val="42497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1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0043" y="2948327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3630043" y="4366235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Human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9676" y="3226909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19306" y="3306234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2957826" y="3273581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5575129" y="3316986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2944243" y="4411838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2944243" y="509066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573263" y="4724142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980170" y="3697170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3769911" y="3116129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4620843" y="3116129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76204" y="5082050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26336" y="4398151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6354023" y="6308208"/>
            <a:ext cx="250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6035971" y="5168025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/>
              <p:nvPr/>
            </p:nvSpPr>
            <p:spPr>
              <a:xfrm>
                <a:off x="6356459" y="4739530"/>
                <a:ext cx="1028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59" y="4739530"/>
                <a:ext cx="102816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404CA89-6AC7-4A7D-B6C5-9F2ABAF5CE61}"/>
              </a:ext>
            </a:extLst>
          </p:cNvPr>
          <p:cNvSpPr/>
          <p:nvPr/>
        </p:nvSpPr>
        <p:spPr>
          <a:xfrm rot="16200000">
            <a:off x="7551030" y="4729854"/>
            <a:ext cx="391885" cy="4041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429ABB-898E-455A-996F-D9501DFBBFED}"/>
              </a:ext>
            </a:extLst>
          </p:cNvPr>
          <p:cNvSpPr txBox="1"/>
          <p:nvPr/>
        </p:nvSpPr>
        <p:spPr>
          <a:xfrm>
            <a:off x="1905002" y="1913665"/>
            <a:ext cx="543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 to maximize expected reward 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723B50A-6659-4310-B7BC-6C760C1EF27D}"/>
              </a:ext>
            </a:extLst>
          </p:cNvPr>
          <p:cNvCxnSpPr>
            <a:cxnSpLocks/>
          </p:cNvCxnSpPr>
          <p:nvPr/>
        </p:nvCxnSpPr>
        <p:spPr>
          <a:xfrm flipV="1">
            <a:off x="4556760" y="2360090"/>
            <a:ext cx="0" cy="5729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3B3DCBC-278C-4F91-B406-A7A7DCABA243}"/>
              </a:ext>
            </a:extLst>
          </p:cNvPr>
          <p:cNvSpPr txBox="1"/>
          <p:nvPr/>
        </p:nvSpPr>
        <p:spPr>
          <a:xfrm>
            <a:off x="4667669" y="2426023"/>
            <a:ext cx="22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20" grpId="0"/>
      <p:bldP spid="21" grpId="0" animBg="1"/>
      <p:bldP spid="23" grpId="0" animBg="1"/>
      <p:bldP spid="24" grpId="0"/>
      <p:bldP spid="25" grpId="0"/>
      <p:bldP spid="3" grpId="0"/>
      <p:bldP spid="27" grpId="0"/>
      <p:bldP spid="28" grpId="0" animBg="1"/>
      <p:bldP spid="2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單箭頭接點 46"/>
          <p:cNvCxnSpPr>
            <a:cxnSpLocks/>
          </p:cNvCxnSpPr>
          <p:nvPr/>
        </p:nvCxnSpPr>
        <p:spPr>
          <a:xfrm>
            <a:off x="7305977" y="2388210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blipFill>
                <a:blip r:embed="rId2"/>
                <a:stretch>
                  <a:fillRect l="-2646" r="-10317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67650" y="4470896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50" y="4470896"/>
                <a:ext cx="93617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31233" y="1962938"/>
            <a:ext cx="144569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178678" y="1968576"/>
            <a:ext cx="1497496" cy="8083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2624673" y="2372767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510065" y="3049290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065" y="3049290"/>
                <a:ext cx="7487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3500" y="2151685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2151685"/>
                <a:ext cx="7487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951841" y="2110917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841" y="2110917"/>
                <a:ext cx="7487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5948181" y="1984019"/>
            <a:ext cx="1497496" cy="808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Human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40856" y="4268649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56" y="4268649"/>
                <a:ext cx="4606178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612039" y="2367129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>
            <a:off x="4676174" y="2367129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</p:cNvCxnSpPr>
          <p:nvPr/>
        </p:nvCxnSpPr>
        <p:spPr>
          <a:xfrm>
            <a:off x="5442635" y="2367128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874265" y="2177195"/>
                <a:ext cx="1028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265" y="2177195"/>
                <a:ext cx="1028169" cy="430887"/>
              </a:xfrm>
              <a:prstGeom prst="rect">
                <a:avLst/>
              </a:prstGeom>
              <a:blipFill>
                <a:blip r:embed="rId8"/>
                <a:stretch>
                  <a:fillRect r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/>
          <p:cNvSpPr/>
          <p:nvPr/>
        </p:nvSpPr>
        <p:spPr>
          <a:xfrm rot="5400000">
            <a:off x="2753283" y="980954"/>
            <a:ext cx="258684" cy="3728846"/>
          </a:xfrm>
          <a:prstGeom prst="rightBrace">
            <a:avLst>
              <a:gd name="adj1" fmla="val 12247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/>
          <p:cNvSpPr/>
          <p:nvPr/>
        </p:nvSpPr>
        <p:spPr>
          <a:xfrm rot="16200000">
            <a:off x="8259613" y="1732120"/>
            <a:ext cx="391885" cy="4041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582321" y="1743908"/>
            <a:ext cx="435881" cy="428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>
            <a:off x="5271011" y="1731492"/>
            <a:ext cx="694336" cy="656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>
            <a:off x="1018202" y="1731493"/>
            <a:ext cx="423564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3685080" y="520632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Randomness in generator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778301" y="5872104"/>
            <a:ext cx="585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that the input/history is h</a:t>
            </a:r>
            <a:endParaRPr lang="zh-TW" altLang="en-US" sz="2400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909479" y="4902113"/>
            <a:ext cx="49733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cxnSpLocks/>
          </p:cNvCxnSpPr>
          <p:nvPr/>
        </p:nvCxnSpPr>
        <p:spPr>
          <a:xfrm>
            <a:off x="3927426" y="4902113"/>
            <a:ext cx="1021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 flipH="1" flipV="1">
            <a:off x="4455483" y="4927915"/>
            <a:ext cx="383217" cy="36787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 flipH="1" flipV="1">
            <a:off x="2127722" y="4928377"/>
            <a:ext cx="828689" cy="994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570190" y="361607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Maximizing expected reward </a:t>
            </a:r>
            <a:endParaRPr lang="zh-TW" altLang="en-US" sz="2400" dirty="0"/>
          </a:p>
        </p:txBody>
      </p:sp>
      <p:sp>
        <p:nvSpPr>
          <p:cNvPr id="40" name="箭號: 向右 39"/>
          <p:cNvSpPr/>
          <p:nvPr/>
        </p:nvSpPr>
        <p:spPr>
          <a:xfrm flipH="1">
            <a:off x="3073346" y="3656969"/>
            <a:ext cx="467972" cy="379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706829" y="3027366"/>
            <a:ext cx="160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  <p:bldP spid="20" grpId="0"/>
      <p:bldP spid="21" grpId="0"/>
      <p:bldP spid="22" grpId="0"/>
      <p:bldP spid="23" grpId="0" animBg="1"/>
      <p:bldP spid="24" grpId="0"/>
      <p:bldP spid="48" grpId="0"/>
      <p:bldP spid="49" grpId="0" animBg="1"/>
      <p:bldP spid="50" grpId="0" animBg="1"/>
      <p:bldP spid="28" grpId="0"/>
      <p:bldP spid="29" grpId="0"/>
      <p:bldP spid="39" grpId="0"/>
      <p:bldP spid="40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8423" y="4379291"/>
                <a:ext cx="3943350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23" y="4379291"/>
                <a:ext cx="3943350" cy="642355"/>
              </a:xfrm>
              <a:prstGeom prst="rect">
                <a:avLst/>
              </a:prstGeom>
              <a:blipFill>
                <a:blip r:embed="rId2"/>
                <a:stretch>
                  <a:fillRect r="-34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240847" y="5056222"/>
                <a:ext cx="313755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47" y="5056222"/>
                <a:ext cx="3137550" cy="1169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1843597" y="6169737"/>
            <a:ext cx="134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Sample: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blipFill>
                <a:blip r:embed="rId4"/>
                <a:stretch>
                  <a:fillRect l="-2646" r="-10317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09762" y="4280717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2" y="4280717"/>
                <a:ext cx="460617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3570190" y="361607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Maximizing expected reward </a:t>
            </a:r>
            <a:endParaRPr lang="zh-TW" altLang="en-US" sz="2400" dirty="0"/>
          </a:p>
        </p:txBody>
      </p:sp>
      <p:sp>
        <p:nvSpPr>
          <p:cNvPr id="43" name="箭號: 向右 42"/>
          <p:cNvSpPr/>
          <p:nvPr/>
        </p:nvSpPr>
        <p:spPr>
          <a:xfrm flipH="1">
            <a:off x="3073346" y="3656969"/>
            <a:ext cx="467972" cy="379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63500" y="1731492"/>
            <a:ext cx="8838934" cy="1757539"/>
            <a:chOff x="63500" y="1731492"/>
            <a:chExt cx="8838934" cy="1757539"/>
          </a:xfrm>
        </p:grpSpPr>
        <p:cxnSp>
          <p:nvCxnSpPr>
            <p:cNvPr id="51" name="直線單箭頭接點 50"/>
            <p:cNvCxnSpPr>
              <a:cxnSpLocks/>
            </p:cNvCxnSpPr>
            <p:nvPr/>
          </p:nvCxnSpPr>
          <p:spPr>
            <a:xfrm>
              <a:off x="7305977" y="2388210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1131233" y="1962938"/>
              <a:ext cx="1445690" cy="8083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3178678" y="1968576"/>
              <a:ext cx="1497496" cy="8083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  <a:endParaRPr lang="zh-TW" altLang="en-US" sz="2400" dirty="0"/>
            </a:p>
          </p:txBody>
        </p:sp>
        <p:cxnSp>
          <p:nvCxnSpPr>
            <p:cNvPr id="57" name="直線單箭頭接點 56"/>
            <p:cNvCxnSpPr>
              <a:cxnSpLocks/>
            </p:cNvCxnSpPr>
            <p:nvPr/>
          </p:nvCxnSpPr>
          <p:spPr>
            <a:xfrm>
              <a:off x="2624673" y="2372767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2510065" y="3049290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065" y="3049290"/>
                  <a:ext cx="74874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63500" y="2151685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0" y="2151685"/>
                  <a:ext cx="74874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4951841" y="2110917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841" y="2110917"/>
                  <a:ext cx="74874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/>
            <p:cNvSpPr/>
            <p:nvPr/>
          </p:nvSpPr>
          <p:spPr>
            <a:xfrm>
              <a:off x="5948181" y="1984019"/>
              <a:ext cx="1497496" cy="8083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Human</a:t>
              </a:r>
              <a:endParaRPr lang="zh-TW" altLang="en-US" sz="2400" dirty="0"/>
            </a:p>
          </p:txBody>
        </p:sp>
        <p:cxnSp>
          <p:nvCxnSpPr>
            <p:cNvPr id="63" name="直線單箭頭接點 62"/>
            <p:cNvCxnSpPr>
              <a:cxnSpLocks/>
            </p:cNvCxnSpPr>
            <p:nvPr/>
          </p:nvCxnSpPr>
          <p:spPr>
            <a:xfrm>
              <a:off x="612039" y="2367129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>
              <a:cxnSpLocks/>
            </p:cNvCxnSpPr>
            <p:nvPr/>
          </p:nvCxnSpPr>
          <p:spPr>
            <a:xfrm>
              <a:off x="4676174" y="2367129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>
              <a:cxnSpLocks/>
            </p:cNvCxnSpPr>
            <p:nvPr/>
          </p:nvCxnSpPr>
          <p:spPr>
            <a:xfrm>
              <a:off x="5442635" y="2367128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7874265" y="2177195"/>
                  <a:ext cx="102816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65" y="2177195"/>
                  <a:ext cx="1028169" cy="430887"/>
                </a:xfrm>
                <a:prstGeom prst="rect">
                  <a:avLst/>
                </a:prstGeom>
                <a:blipFill>
                  <a:blip r:embed="rId9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右大括弧 66"/>
            <p:cNvSpPr/>
            <p:nvPr/>
          </p:nvSpPr>
          <p:spPr>
            <a:xfrm rot="5400000">
              <a:off x="2753283" y="980954"/>
              <a:ext cx="258684" cy="3728846"/>
            </a:xfrm>
            <a:prstGeom prst="rightBrace">
              <a:avLst>
                <a:gd name="adj1" fmla="val 12247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箭號: 向右 67"/>
            <p:cNvSpPr/>
            <p:nvPr/>
          </p:nvSpPr>
          <p:spPr>
            <a:xfrm rot="16200000">
              <a:off x="8259613" y="1732120"/>
              <a:ext cx="391885" cy="40413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/>
            <p:cNvCxnSpPr>
              <a:cxnSpLocks/>
            </p:cNvCxnSpPr>
            <p:nvPr/>
          </p:nvCxnSpPr>
          <p:spPr>
            <a:xfrm flipV="1">
              <a:off x="582321" y="1743908"/>
              <a:ext cx="435881" cy="4288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cxnSpLocks/>
            </p:cNvCxnSpPr>
            <p:nvPr/>
          </p:nvCxnSpPr>
          <p:spPr>
            <a:xfrm>
              <a:off x="5271011" y="1731492"/>
              <a:ext cx="694336" cy="6567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cxnSpLocks/>
            </p:cNvCxnSpPr>
            <p:nvPr/>
          </p:nvCxnSpPr>
          <p:spPr>
            <a:xfrm>
              <a:off x="1018202" y="1731493"/>
              <a:ext cx="4235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1706829" y="3027366"/>
              <a:ext cx="1606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36556" y="4482964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6" y="4482964"/>
                <a:ext cx="93617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732824" y="5389423"/>
                <a:ext cx="3943350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4" y="5389423"/>
                <a:ext cx="3943350" cy="500137"/>
              </a:xfrm>
              <a:prstGeom prst="rect">
                <a:avLst/>
              </a:prstGeom>
              <a:blipFill>
                <a:blip r:embed="rId11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02424" y="6162878"/>
                <a:ext cx="4098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24" y="6162878"/>
                <a:ext cx="409883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82594" y="5471179"/>
                <a:ext cx="1351644" cy="9541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Where 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94" y="5471179"/>
                <a:ext cx="1351644" cy="954107"/>
              </a:xfrm>
              <a:prstGeom prst="rect">
                <a:avLst/>
              </a:prstGeom>
              <a:blipFill>
                <a:blip r:embed="rId13"/>
                <a:stretch>
                  <a:fillRect l="-2252" t="-6369" r="-7658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86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74" grpId="0"/>
      <p:bldP spid="75" grpId="0"/>
      <p:bldP spid="1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10006</TotalTime>
  <Words>2299</Words>
  <Application>Microsoft Macintosh PowerPoint</Application>
  <PresentationFormat>On-screen Show (4:3)</PresentationFormat>
  <Paragraphs>696</Paragraphs>
  <Slides>50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等线</vt:lpstr>
      <vt:lpstr>等线 Light</vt:lpstr>
      <vt:lpstr>Microsoft YaHei</vt:lpstr>
      <vt:lpstr>新細明體</vt:lpstr>
      <vt:lpstr>Arial</vt:lpstr>
      <vt:lpstr>Calibri</vt:lpstr>
      <vt:lpstr>Calibri Light</vt:lpstr>
      <vt:lpstr>Cambria Math</vt:lpstr>
      <vt:lpstr>Comic Sans MS</vt:lpstr>
      <vt:lpstr>Lucida Grande</vt:lpstr>
      <vt:lpstr>Times New Roman</vt:lpstr>
      <vt:lpstr>Wingdings</vt:lpstr>
      <vt:lpstr>Office 佈景主題</vt:lpstr>
      <vt:lpstr>Improving Sequence Generation by GAN</vt:lpstr>
      <vt:lpstr>Outline</vt:lpstr>
      <vt:lpstr>Conditional Sequence Generation</vt:lpstr>
      <vt:lpstr>Review: Sequence-to-sequence</vt:lpstr>
      <vt:lpstr>Outline of Part III</vt:lpstr>
      <vt:lpstr>Introduction</vt:lpstr>
      <vt:lpstr>Maximizing Expected Reward</vt:lpstr>
      <vt:lpstr>Maximizing Expected Reward</vt:lpstr>
      <vt:lpstr>Maximizing Expected Reward</vt:lpstr>
      <vt:lpstr>Policy Gradient </vt:lpstr>
      <vt:lpstr>Policy Gradient </vt:lpstr>
      <vt:lpstr>Policy Gradient - Implemenation</vt:lpstr>
      <vt:lpstr>Comparison</vt:lpstr>
      <vt:lpstr>Alpha GO style training !</vt:lpstr>
      <vt:lpstr>Outline of Part III</vt:lpstr>
      <vt:lpstr>Conditional GAN</vt:lpstr>
      <vt:lpstr>Algorithm</vt:lpstr>
      <vt:lpstr>PowerPoint Presentation</vt:lpstr>
      <vt:lpstr>Three Categories of Solutions</vt:lpstr>
      <vt:lpstr>Gumbel-softmax : </vt:lpstr>
      <vt:lpstr>Three Categories of Solutions</vt:lpstr>
      <vt:lpstr>PowerPoint Presentation</vt:lpstr>
      <vt:lpstr>Three Categories of Solutions</vt:lpstr>
      <vt:lpstr>Reinforcement Learning?</vt:lpstr>
      <vt:lpstr>PowerPoint Presentation</vt:lpstr>
      <vt:lpstr>Reward for Every Generation Step</vt:lpstr>
      <vt:lpstr>Reward for Every Generation Step</vt:lpstr>
      <vt:lpstr>Tips: RankGAN</vt:lpstr>
      <vt:lpstr>PowerPoint Presentation</vt:lpstr>
      <vt:lpstr>More Applications</vt:lpstr>
      <vt:lpstr>Outline of Part III</vt:lpstr>
      <vt:lpstr>Text Style Transfer</vt:lpstr>
      <vt:lpstr>Direct Transformation</vt:lpstr>
      <vt:lpstr>Direct Transformation</vt:lpstr>
      <vt:lpstr>Direct Transformation</vt:lpstr>
      <vt:lpstr>PowerPoint Presentation</vt:lpstr>
      <vt:lpstr>PowerPoint Presentation</vt:lpstr>
      <vt:lpstr>PowerPoint Presentation</vt:lpstr>
      <vt:lpstr>Outline of Part III</vt:lpstr>
      <vt:lpstr>Abstractive Summarization</vt:lpstr>
      <vt:lpstr>Unsupervised Conditional Generation</vt:lpstr>
      <vt:lpstr>PowerPoint Presentation</vt:lpstr>
      <vt:lpstr>PowerPoint Presentation</vt:lpstr>
      <vt:lpstr>Unsupervised Abstractive Summarization</vt:lpstr>
      <vt:lpstr>Unsupervised Abstractive Summarization</vt:lpstr>
      <vt:lpstr>Reference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339</cp:revision>
  <dcterms:created xsi:type="dcterms:W3CDTF">2017-05-16T08:15:25Z</dcterms:created>
  <dcterms:modified xsi:type="dcterms:W3CDTF">2019-06-12T06:05:37Z</dcterms:modified>
</cp:coreProperties>
</file>